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50"/>
  </p:notesMasterIdLst>
  <p:handoutMasterIdLst>
    <p:handoutMasterId r:id="rId51"/>
  </p:handoutMasterIdLst>
  <p:sldIdLst>
    <p:sldId id="455" r:id="rId3"/>
    <p:sldId id="434" r:id="rId4"/>
    <p:sldId id="449" r:id="rId5"/>
    <p:sldId id="440" r:id="rId6"/>
    <p:sldId id="441" r:id="rId7"/>
    <p:sldId id="450" r:id="rId8"/>
    <p:sldId id="451" r:id="rId9"/>
    <p:sldId id="453" r:id="rId10"/>
    <p:sldId id="464" r:id="rId11"/>
    <p:sldId id="465" r:id="rId12"/>
    <p:sldId id="466" r:id="rId13"/>
    <p:sldId id="452" r:id="rId14"/>
    <p:sldId id="468" r:id="rId15"/>
    <p:sldId id="454" r:id="rId16"/>
    <p:sldId id="458" r:id="rId17"/>
    <p:sldId id="460" r:id="rId18"/>
    <p:sldId id="463" r:id="rId19"/>
    <p:sldId id="513" r:id="rId20"/>
    <p:sldId id="514" r:id="rId21"/>
    <p:sldId id="518" r:id="rId22"/>
    <p:sldId id="515" r:id="rId23"/>
    <p:sldId id="516" r:id="rId24"/>
    <p:sldId id="520" r:id="rId25"/>
    <p:sldId id="519" r:id="rId26"/>
    <p:sldId id="512" r:id="rId27"/>
    <p:sldId id="517" r:id="rId28"/>
    <p:sldId id="523" r:id="rId29"/>
    <p:sldId id="510" r:id="rId30"/>
    <p:sldId id="511" r:id="rId31"/>
    <p:sldId id="482" r:id="rId32"/>
    <p:sldId id="480" r:id="rId33"/>
    <p:sldId id="521" r:id="rId34"/>
    <p:sldId id="481" r:id="rId35"/>
    <p:sldId id="457" r:id="rId36"/>
    <p:sldId id="484" r:id="rId37"/>
    <p:sldId id="483" r:id="rId38"/>
    <p:sldId id="438" r:id="rId39"/>
    <p:sldId id="424" r:id="rId40"/>
    <p:sldId id="419" r:id="rId41"/>
    <p:sldId id="423" r:id="rId42"/>
    <p:sldId id="485" r:id="rId43"/>
    <p:sldId id="486" r:id="rId44"/>
    <p:sldId id="525" r:id="rId45"/>
    <p:sldId id="487" r:id="rId46"/>
    <p:sldId id="524" r:id="rId47"/>
    <p:sldId id="349" r:id="rId48"/>
    <p:sldId id="398" r:id="rId4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9A2BE3-2D0E-4BDF-9E7B-B5B14B6C6981}">
          <p14:sldIdLst/>
        </p14:section>
        <p14:section name="Cryptography" id="{BC4A3995-4CED-4320-A673-95328C9C809D}">
          <p14:sldIdLst/>
        </p14:section>
        <p14:section name="Hash Functions" id="{0685CB60-1F79-454A-A7A2-F642C3F36C9F}">
          <p14:sldIdLst/>
        </p14:section>
        <p14:section name="HMAC and Key Derivation" id="{1DB93901-4118-437F-BFC2-C85A295DC7F1}">
          <p14:sldIdLst/>
        </p14:section>
        <p14:section name="Symmetric and Asymmetric Encryption" id="{63E62903-1A0D-479A-A7F7-FAEE8E8F8C41}">
          <p14:sldIdLst/>
        </p14:section>
        <p14:section name="Random Number Generators" id="{46AB7BA6-53E8-4CA8-AAA0-69CA60FD1FF2}">
          <p14:sldIdLst/>
        </p14:section>
        <p14:section name="Diffie-Hellman Key Exchange" id="{67A6F7C9-CF00-4FFF-BC41-A6632842AC33}">
          <p14:sldIdLst/>
        </p14:section>
        <p14:section name="RSA Cryptography" id="{7FC6A578-A19E-455E-A7BB-DB05CB3D4D46}">
          <p14:sldIdLst/>
        </p14:section>
        <p14:section name="Elliptic Curve Cryptography" id="{6615D16E-A903-4B0F-867A-51FEE212F4ED}">
          <p14:sldIdLst>
            <p14:sldId id="455"/>
            <p14:sldId id="434"/>
            <p14:sldId id="449"/>
            <p14:sldId id="440"/>
            <p14:sldId id="441"/>
            <p14:sldId id="450"/>
            <p14:sldId id="451"/>
            <p14:sldId id="453"/>
            <p14:sldId id="464"/>
            <p14:sldId id="465"/>
            <p14:sldId id="466"/>
            <p14:sldId id="452"/>
            <p14:sldId id="468"/>
            <p14:sldId id="454"/>
            <p14:sldId id="458"/>
            <p14:sldId id="460"/>
            <p14:sldId id="463"/>
            <p14:sldId id="513"/>
            <p14:sldId id="514"/>
            <p14:sldId id="518"/>
            <p14:sldId id="515"/>
            <p14:sldId id="516"/>
            <p14:sldId id="520"/>
            <p14:sldId id="519"/>
            <p14:sldId id="512"/>
            <p14:sldId id="517"/>
            <p14:sldId id="523"/>
          </p14:sldIdLst>
        </p14:section>
        <p14:section name="Blockchain Cryptography" id="{AAD32ACC-4C1D-4CB6-AC6E-E5DE3545C3D3}">
          <p14:sldIdLst>
            <p14:sldId id="510"/>
            <p14:sldId id="511"/>
            <p14:sldId id="482"/>
            <p14:sldId id="480"/>
            <p14:sldId id="521"/>
            <p14:sldId id="481"/>
            <p14:sldId id="457"/>
            <p14:sldId id="484"/>
            <p14:sldId id="483"/>
            <p14:sldId id="438"/>
            <p14:sldId id="424"/>
            <p14:sldId id="419"/>
            <p14:sldId id="423"/>
          </p14:sldIdLst>
        </p14:section>
        <p14:section name="Quantum-Safe Cryptography" id="{807D46F3-1F80-43E3-8E7E-0EECA035CED3}">
          <p14:sldIdLst>
            <p14:sldId id="485"/>
            <p14:sldId id="486"/>
            <p14:sldId id="525"/>
            <p14:sldId id="487"/>
            <p14:sldId id="524"/>
          </p14:sldIdLst>
        </p14:section>
        <p14:section name="Conclusion" id="{10E03AB1-9AA8-4E86-9A64-D741901E50A2}">
          <p14:sldIdLst>
            <p14:sldId id="349"/>
            <p14:sldId id="3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72A"/>
    <a:srgbClr val="F29B60"/>
    <a:srgbClr val="B68A0E"/>
    <a:srgbClr val="FFF0D9"/>
    <a:srgbClr val="F0F5FA"/>
    <a:srgbClr val="1A8AFA"/>
    <a:srgbClr val="0097CC"/>
    <a:srgbClr val="FDFFFF"/>
    <a:srgbClr val="603A14"/>
    <a:srgbClr val="E85C0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99" autoAdjust="0"/>
    <p:restoredTop sz="95161" autoAdjust="0"/>
  </p:normalViewPr>
  <p:slideViewPr>
    <p:cSldViewPr>
      <p:cViewPr varScale="1">
        <p:scale>
          <a:sx n="79" d="100"/>
          <a:sy n="79" d="100"/>
        </p:scale>
        <p:origin x="605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3" d="100"/>
          <a:sy n="63" d="100"/>
        </p:scale>
        <p:origin x="3134" y="5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27-Aug-18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eg>
</file>

<file path=ppt/media/image6.png>
</file>

<file path=ppt/media/image7.png>
</file>

<file path=ppt/media/image8.png>
</file>

<file path=ppt/media/image850.png>
</file>

<file path=ppt/media/image860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27-Aug-18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875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95020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60686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66816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961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2312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27-Aug-18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2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2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9" name="Rectangle 18"/>
          <p:cNvSpPr/>
          <p:nvPr userDrawn="1"/>
        </p:nvSpPr>
        <p:spPr>
          <a:xfrm rot="20958301">
            <a:off x="940577" y="3503318"/>
            <a:ext cx="5494586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8000" b="1" kern="1200" noProof="0" dirty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8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88799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27-Aug-18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2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bitcoin.it/wiki/Secp256k1" TargetMode="External"/><Relationship Id="rId2" Type="http://schemas.openxmlformats.org/officeDocument/2006/relationships/hyperlink" Target="http://www.secg.org/sec2-v2.pdf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thereum/EIPs/blob/master/EIPS/eip-55.md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ols.ietf.org/html/rfc6979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aconda.com/download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tools.ietf.org/html/rfc6979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etherscan.io/verifySi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ed25519.cr.yp.to/" TargetMode="External"/><Relationship Id="rId7" Type="http://schemas.openxmlformats.org/officeDocument/2006/relationships/image" Target="../media/image22.png"/><Relationship Id="rId2" Type="http://schemas.openxmlformats.org/officeDocument/2006/relationships/hyperlink" Target="https://en.wikipedia.org/wiki/Daniel_J._Bernstei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hyperlink" Target="https://tools.ietf.org/html/rfc7748" TargetMode="External"/><Relationship Id="rId4" Type="http://schemas.openxmlformats.org/officeDocument/2006/relationships/hyperlink" Target="https://en.wikipedia.org/wiki/Curve25519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hyperlink" Target="https://www.cryptocompare.com/wallets" TargetMode="External"/><Relationship Id="rId3" Type="http://schemas.openxmlformats.org/officeDocument/2006/relationships/hyperlink" Target="https://bitcoin.org/" TargetMode="External"/><Relationship Id="rId7" Type="http://schemas.openxmlformats.org/officeDocument/2006/relationships/image" Target="../media/image29.png"/><Relationship Id="rId12" Type="http://schemas.openxmlformats.org/officeDocument/2006/relationships/image" Target="../media/image5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etmonero.org/" TargetMode="External"/><Relationship Id="rId11" Type="http://schemas.openxmlformats.org/officeDocument/2006/relationships/image" Target="../media/image33.png"/><Relationship Id="rId5" Type="http://schemas.openxmlformats.org/officeDocument/2006/relationships/image" Target="../media/image28.png"/><Relationship Id="rId10" Type="http://schemas.openxmlformats.org/officeDocument/2006/relationships/image" Target="../media/image32.png"/><Relationship Id="rId4" Type="http://schemas.openxmlformats.org/officeDocument/2006/relationships/image" Target="../media/image27.png"/><Relationship Id="rId9" Type="http://schemas.openxmlformats.org/officeDocument/2006/relationships/image" Target="../media/image31.png"/><Relationship Id="rId14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github.com/bitcoin/bips/blob/master/bip-0032.mediawiki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taddress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heory.caltech.edu/~preskill/pubs/preskill-1996-networks.pdf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quant-ph/9705002.pdf" TargetMode="External"/><Relationship Id="rId2" Type="http://schemas.openxmlformats.org/officeDocument/2006/relationships/hyperlink" Target="https://en.wikipedia.org/wiki/Birthday_proble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50.png"/><Relationship Id="rId4" Type="http://schemas.openxmlformats.org/officeDocument/2006/relationships/hyperlink" Target="http://cr.yp.to/hash/collisioncost-20090823.pdf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cr.yp.to/codes/grovercode-20100303.pdf" TargetMode="External"/><Relationship Id="rId2" Type="http://schemas.openxmlformats.org/officeDocument/2006/relationships/hyperlink" Target="https://en.wikipedia.org/wiki/Grover's_algorith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0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ost-quantum_cryptography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ingsland.academy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jpeg"/><Relationship Id="rId4" Type="http://schemas.openxmlformats.org/officeDocument/2006/relationships/image" Target="../media/image4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en.wikipedia.org/wiki/Elliptic_curve_point_multiplication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87A23B-581A-40C2-ADCA-F3135EB6A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955998"/>
            <a:ext cx="10820400" cy="820600"/>
          </a:xfrm>
        </p:spPr>
        <p:txBody>
          <a:bodyPr/>
          <a:lstStyle/>
          <a:p>
            <a:r>
              <a:rPr lang="en-US" dirty="0"/>
              <a:t>Elliptic Curve Cryptography (ECC)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84B45A-9B16-43C8-BD58-6C25AE214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2" y="5834166"/>
            <a:ext cx="10820400" cy="719034"/>
          </a:xfrm>
        </p:spPr>
        <p:txBody>
          <a:bodyPr/>
          <a:lstStyle/>
          <a:p>
            <a:r>
              <a:rPr lang="en-US" dirty="0"/>
              <a:t>Elliptic Curves, ECC and ECDSA, Sign, Verify</a:t>
            </a:r>
          </a:p>
        </p:txBody>
      </p:sp>
      <p:pic>
        <p:nvPicPr>
          <p:cNvPr id="2050" name="Picture 2" descr="Свързано изображение">
            <a:extLst>
              <a:ext uri="{FF2B5EF4-FFF2-40B4-BE49-F238E27FC236}">
                <a16:creationId xmlns:a16="http://schemas.microsoft.com/office/drawing/2014/main" id="{3CB6FCED-2D28-424D-A0DA-D43E019ABA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174" y="922162"/>
            <a:ext cx="3810000" cy="3809998"/>
          </a:xfrm>
          <a:prstGeom prst="roundRect">
            <a:avLst>
              <a:gd name="adj" fmla="val 6340"/>
            </a:avLst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Резултат с изображение за Elliptic Curve Cryptography">
            <a:extLst>
              <a:ext uri="{FF2B5EF4-FFF2-40B4-BE49-F238E27FC236}">
                <a16:creationId xmlns:a16="http://schemas.microsoft.com/office/drawing/2014/main" id="{338D0088-6368-4C8F-8AF6-2AD89A6B8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12" y="1286726"/>
            <a:ext cx="2575029" cy="3176382"/>
          </a:xfrm>
          <a:prstGeom prst="roundRect">
            <a:avLst>
              <a:gd name="adj" fmla="val 159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FD07CE8-159F-4C72-8199-5A89D2018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8970" y="1252500"/>
            <a:ext cx="3137804" cy="321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823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36424E-BBB7-40CD-9540-D884B538DA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C8E8503-3CD2-45AD-9B74-C8DE755AE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Compressing a Public Key in Python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8FF791-8DB3-48CD-BF04-458F63FD97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2" y="1220291"/>
            <a:ext cx="10439400" cy="51398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from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pycoin.ecdsa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import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CurveFp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Point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from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nummaster.basic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import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sqrtmod</a:t>
            </a:r>
          </a:p>
          <a:p>
            <a:endParaRPr lang="en-US" sz="1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def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compress_key_pair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(key_pair):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return 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key_pair.x()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key_pair.y() % 2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endParaRPr lang="en-US" sz="1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def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uncompress_key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(curve, compressed_key):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x, is_odd = compressed_key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p, a, b = curve.p(), curve.a(), curve.b()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y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sqrtmod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(pow(x, 3, p) + a * x + b, p)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if bool(is_odd) == bool(y &amp; 1):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  return 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x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y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return 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x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 - y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A73318-E064-455C-A460-EEDFBED77A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37612" y="1220291"/>
            <a:ext cx="2286000" cy="93256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pip install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nummaster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898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36424E-BBB7-40CD-9540-D884B538DA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C8E8503-3CD2-45AD-9B74-C8DE755AE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Compressing a Public Key in Python (2)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8FF791-8DB3-48CD-BF04-458F63FD97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2" y="2222581"/>
            <a:ext cx="10515600" cy="372101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curve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CurveFp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17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7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Point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(curve,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10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15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05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print(f"original key = {p}")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compressed_p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compress_key_pair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(p)</a:t>
            </a:r>
          </a:p>
          <a:p>
            <a:pPr>
              <a:lnSpc>
                <a:spcPct val="105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print(f"compressed = {compressed_p}")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restored_p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uncompress_key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(curve, compressed_p)</a:t>
            </a:r>
          </a:p>
          <a:p>
            <a:pPr>
              <a:lnSpc>
                <a:spcPct val="105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print(f"uncompressed = {restored_p}")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D1208B-81A8-4863-BC61-B4C83F599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812" y="1371600"/>
            <a:ext cx="4876801" cy="229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633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9D5712-CD86-44C0-92B6-ACF959BA9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DD749-2E45-443B-9357-A316B9718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ECC operates with a set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EC domain parameters</a:t>
            </a:r>
            <a:r>
              <a:rPr lang="en-US" dirty="0"/>
              <a:t>:</a:t>
            </a:r>
          </a:p>
          <a:p>
            <a:pPr lvl="1"/>
            <a:r>
              <a:rPr lang="pt-BR" b="1" dirty="0">
                <a:solidFill>
                  <a:schemeClr val="tx2">
                    <a:lumMod val="75000"/>
                  </a:schemeClr>
                </a:solidFill>
              </a:rPr>
              <a:t>T</a:t>
            </a:r>
            <a:r>
              <a:rPr lang="pt-BR" dirty="0"/>
              <a:t> = (</a:t>
            </a:r>
            <a:r>
              <a:rPr lang="pt-BR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pt-BR" dirty="0"/>
              <a:t>, </a:t>
            </a:r>
            <a:r>
              <a:rPr lang="pt-BR" b="1" dirty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pt-BR" dirty="0"/>
              <a:t>, </a:t>
            </a:r>
            <a:r>
              <a:rPr lang="pt-BR" b="1" dirty="0">
                <a:solidFill>
                  <a:schemeClr val="tx2">
                    <a:lumMod val="75000"/>
                  </a:schemeClr>
                </a:solidFill>
              </a:rPr>
              <a:t>b</a:t>
            </a:r>
            <a:r>
              <a:rPr lang="pt-BR" dirty="0"/>
              <a:t>, </a:t>
            </a:r>
            <a:r>
              <a:rPr lang="pt-BR" b="1" dirty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pt-BR" dirty="0"/>
              <a:t>, </a:t>
            </a:r>
            <a:r>
              <a:rPr lang="pt-BR" b="1" dirty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pt-BR" dirty="0"/>
              <a:t>, </a:t>
            </a:r>
            <a:r>
              <a:rPr lang="pt-BR" b="1" dirty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pt-BR" dirty="0"/>
              <a:t>)</a:t>
            </a:r>
            <a:endParaRPr lang="en-US" dirty="0"/>
          </a:p>
          <a:p>
            <a:pPr lvl="1"/>
            <a:r>
              <a:rPr lang="en-US" dirty="0"/>
              <a:t>Prime field (prime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), elliptic equation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</a:t>
            </a:r>
            <a:r>
              <a:rPr lang="en-US" dirty="0"/>
              <a:t>), base point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noProof="1"/>
              <a:t>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sz="3600" b="1" baseline="-25000" noProof="1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sz="3600" b="1" baseline="-25000" noProof="1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noProof="1"/>
              <a:t>), </a:t>
            </a:r>
            <a:r>
              <a:rPr lang="en-US" dirty="0"/>
              <a:t>order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dirty="0"/>
              <a:t> (prime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n-US" dirty="0"/>
              <a:t>), cofactor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dirty="0"/>
              <a:t>)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secp256k1</a:t>
            </a:r>
            <a:r>
              <a:rPr lang="en-US" dirty="0"/>
              <a:t> standard (used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Bitcoin</a:t>
            </a:r>
            <a:r>
              <a:rPr lang="en-US" dirty="0"/>
              <a:t>) defines 256-bit elliptic-curves cryptosystem: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Prime field 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) = 2</a:t>
            </a:r>
            <a:r>
              <a:rPr lang="en-US" baseline="30000" dirty="0"/>
              <a:t>256</a:t>
            </a:r>
            <a:r>
              <a:rPr lang="en-US" dirty="0"/>
              <a:t> - 2</a:t>
            </a:r>
            <a:r>
              <a:rPr lang="en-US" baseline="30000" dirty="0"/>
              <a:t>32</a:t>
            </a:r>
            <a:r>
              <a:rPr lang="en-US" dirty="0"/>
              <a:t> - 977;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Equation</a:t>
            </a:r>
            <a:r>
              <a:rPr lang="en-US" dirty="0"/>
              <a:t>: </a:t>
            </a:r>
            <a:r>
              <a:rPr lang="es-ES" dirty="0"/>
              <a:t>y</a:t>
            </a:r>
            <a:r>
              <a:rPr lang="es-ES" baseline="30000" dirty="0"/>
              <a:t>2</a:t>
            </a:r>
            <a:r>
              <a:rPr lang="es-ES" dirty="0"/>
              <a:t> = x</a:t>
            </a:r>
            <a:r>
              <a:rPr lang="es-ES" baseline="30000" dirty="0"/>
              <a:t>3</a:t>
            </a:r>
            <a:r>
              <a:rPr lang="es-ES" dirty="0"/>
              <a:t> + 7 (a = </a:t>
            </a:r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0</a:t>
            </a:r>
            <a:r>
              <a:rPr lang="es-ES" dirty="0"/>
              <a:t>, b = </a:t>
            </a:r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s-ES" dirty="0"/>
              <a:t>)</a:t>
            </a:r>
          </a:p>
          <a:p>
            <a:pPr lvl="1"/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s-ES" dirty="0"/>
              <a:t> = 0x</a:t>
            </a:r>
            <a:r>
              <a:rPr lang="en-US" dirty="0"/>
              <a:t>79BE667E …</a:t>
            </a:r>
            <a:r>
              <a:rPr lang="es-ES" dirty="0"/>
              <a:t>; </a:t>
            </a:r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n</a:t>
            </a:r>
            <a:r>
              <a:rPr lang="es-ES" dirty="0"/>
              <a:t> =  0xFFF…D0364141</a:t>
            </a:r>
            <a:r>
              <a:rPr lang="bg-BG" dirty="0"/>
              <a:t>;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bg-BG" dirty="0"/>
              <a:t> = 1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ABB3EAB-62FE-4CD0-B012-84A746484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ECC Parameters and secp256k1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5AD2BD-8E16-4F63-B99A-437861EA1BB4}"/>
              </a:ext>
            </a:extLst>
          </p:cNvPr>
          <p:cNvSpPr/>
          <p:nvPr/>
        </p:nvSpPr>
        <p:spPr>
          <a:xfrm>
            <a:off x="671607" y="6170811"/>
            <a:ext cx="109092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Learn more at: </a:t>
            </a:r>
            <a:r>
              <a:rPr lang="en-US" dirty="0">
                <a:hlinkClick r:id="rId2"/>
              </a:rPr>
              <a:t>http://www.secg.org/sec2-v2.pdf</a:t>
            </a:r>
            <a:r>
              <a:rPr lang="en-US" dirty="0"/>
              <a:t>, </a:t>
            </a:r>
            <a:r>
              <a:rPr lang="en-US" dirty="0">
                <a:hlinkClick r:id="rId3"/>
              </a:rPr>
              <a:t>https://en.bitcoin.it/wiki/Secp256k1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97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844548-AF4F-49CC-9954-B0CD251538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DD59CA5-33B3-4525-A438-F797D7EA6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086464"/>
            <a:ext cx="11804822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Digital signature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Cryptographic prove for message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authenticity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Authentication</a:t>
            </a:r>
          </a:p>
          <a:p>
            <a:pPr lvl="2">
              <a:lnSpc>
                <a:spcPct val="100000"/>
              </a:lnSpc>
            </a:pPr>
            <a:r>
              <a:rPr lang="en-US" sz="2800" dirty="0"/>
              <a:t>Signed by certain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private key</a:t>
            </a:r>
          </a:p>
          <a:p>
            <a:pPr lvl="2">
              <a:lnSpc>
                <a:spcPct val="100000"/>
              </a:lnSpc>
            </a:pPr>
            <a:r>
              <a:rPr lang="en-US" sz="2800" dirty="0"/>
              <a:t>Verified by the corresponding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public key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Non-repudiation</a:t>
            </a:r>
          </a:p>
          <a:p>
            <a:pPr lvl="2">
              <a:lnSpc>
                <a:spcPct val="100000"/>
              </a:lnSpc>
            </a:pPr>
            <a:r>
              <a:rPr lang="en-US" sz="2800" dirty="0"/>
              <a:t>The sender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cannot deny </a:t>
            </a:r>
            <a:r>
              <a:rPr lang="en-US" sz="2800" dirty="0"/>
              <a:t>the signing later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Integrity</a:t>
            </a:r>
          </a:p>
          <a:p>
            <a:pPr lvl="2">
              <a:lnSpc>
                <a:spcPct val="100000"/>
              </a:lnSpc>
            </a:pPr>
            <a:r>
              <a:rPr lang="en-US" sz="2800" dirty="0"/>
              <a:t>The message cannot be altered after signing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1129D2-F763-423F-BF38-8284C9A26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Digital Signature?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688D33F-A807-432D-A6C1-315E095A8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812" y="2567226"/>
            <a:ext cx="4261574" cy="2766774"/>
          </a:xfrm>
          <a:prstGeom prst="roundRect">
            <a:avLst>
              <a:gd name="adj" fmla="val 702"/>
            </a:avLst>
          </a:prstGeom>
        </p:spPr>
      </p:pic>
    </p:spTree>
    <p:extLst>
      <p:ext uri="{BB962C8B-B14F-4D97-AF65-F5344CB8AC3E}">
        <p14:creationId xmlns:p14="http://schemas.microsoft.com/office/powerpoint/2010/main" val="1982055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3D888F-5BAF-45E0-A9EF-A33001154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25658-D13B-4B13-833E-65F956515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Elliptic-Curves Digital Signature Algorithm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ECDSA</a:t>
            </a:r>
            <a:r>
              <a:rPr lang="en-US" dirty="0"/>
              <a:t>) provides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signing</a:t>
            </a:r>
            <a:r>
              <a:rPr lang="en-US" dirty="0"/>
              <a:t> by private key +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verifying</a:t>
            </a:r>
            <a:r>
              <a:rPr lang="en-US" dirty="0"/>
              <a:t> signature by public key</a:t>
            </a:r>
          </a:p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Signing</a:t>
            </a:r>
            <a:r>
              <a:rPr lang="en-US" dirty="0"/>
              <a:t> a message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sign</a:t>
            </a:r>
            <a:r>
              <a:rPr lang="en-US" noProof="1"/>
              <a:t>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private_key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msg</a:t>
            </a:r>
            <a:r>
              <a:rPr lang="en-US" noProof="1"/>
              <a:t>) </a:t>
            </a:r>
            <a:r>
              <a:rPr lang="en-US" noProof="1">
                <a:sym typeface="Wingdings" panose="05000000000000000000" pitchFamily="2" charset="2"/>
              </a:rPr>
              <a:t>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signature</a:t>
            </a:r>
            <a:r>
              <a:rPr lang="en-US" noProof="1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(the signature is EC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point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Performs some math, based on elliptic curve calculations</a:t>
            </a:r>
            <a:endParaRPr lang="en-US" dirty="0"/>
          </a:p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Verifying</a:t>
            </a:r>
            <a:r>
              <a:rPr lang="en-US" dirty="0"/>
              <a:t> a message signature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verify</a:t>
            </a:r>
            <a:r>
              <a:rPr lang="en-US" noProof="1"/>
              <a:t>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public_key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msg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signature</a:t>
            </a:r>
            <a:r>
              <a:rPr lang="en-US" noProof="1"/>
              <a:t>) </a:t>
            </a:r>
            <a:r>
              <a:rPr lang="en-US" noProof="1">
                <a:sym typeface="Wingdings" panose="05000000000000000000" pitchFamily="2" charset="2"/>
              </a:rPr>
              <a:t>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true</a:t>
            </a:r>
            <a:r>
              <a:rPr lang="en-US" noProof="1">
                <a:sym typeface="Wingdings" panose="05000000000000000000" pitchFamily="2" charset="2"/>
              </a:rPr>
              <a:t> /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false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Performs some math, based on elliptic curve calculations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041C4B-783B-4F3C-B277-DF6C36653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ECDSA: Sign Messages and Verify Signatures</a:t>
            </a:r>
          </a:p>
        </p:txBody>
      </p:sp>
    </p:spTree>
    <p:extLst>
      <p:ext uri="{BB962C8B-B14F-4D97-AF65-F5344CB8AC3E}">
        <p14:creationId xmlns:p14="http://schemas.microsoft.com/office/powerpoint/2010/main" val="4011768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DED679-F17C-40A9-8A73-B7FECE8EC3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243193-E23C-4527-ADDA-5A6C294BB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ECDSA in Python – Sign a Message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B79070-EB16-4E6D-BFB6-40F90286D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412" y="1191760"/>
            <a:ext cx="10944000" cy="51144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from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pycoin.ecdsa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import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generator_secp256k1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verify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import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hashlib</a:t>
            </a:r>
          </a:p>
          <a:p>
            <a:pPr>
              <a:lnSpc>
                <a:spcPct val="105000"/>
              </a:lnSpc>
            </a:pP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def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keccak_hash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(msg) :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hash_bytes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=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hashlib.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sha3_256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(msg.encode("utf8")).digest()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return int.from_bytes(hash_bytes, byteorder="big")</a:t>
            </a:r>
          </a:p>
          <a:p>
            <a:pPr>
              <a:lnSpc>
                <a:spcPct val="105000"/>
              </a:lnSpc>
            </a:pP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msg = "some message"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msg_hash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keccak_hash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(msg)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private_key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= 9999999999999999999999999999999999999999999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=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(generator_secp256k1,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private_key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msg_hash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print("signature = " + str(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36640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DED679-F17C-40A9-8A73-B7FECE8EC3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243193-E23C-4527-ADDA-5A6C294BB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Example: ECDSA in Python – Verify a Signature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B79070-EB16-4E6D-BFB6-40F90286D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2" y="1288417"/>
            <a:ext cx="10820400" cy="489133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public_key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= (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generator_secp256k1 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*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private_key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).pair()</a:t>
            </a:r>
          </a:p>
          <a:p>
            <a:pPr>
              <a:lnSpc>
                <a:spcPct val="105000"/>
              </a:lnSpc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print("public key: " + str(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public_key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))</a:t>
            </a:r>
          </a:p>
          <a:p>
            <a:pPr>
              <a:lnSpc>
                <a:spcPct val="105000"/>
              </a:lnSpc>
            </a:pP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>
              <a:lnSpc>
                <a:spcPct val="105000"/>
              </a:lnSpc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valid =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verify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(generator_secp256k1,</a:t>
            </a:r>
          </a:p>
          <a:p>
            <a:pPr>
              <a:lnSpc>
                <a:spcPct val="105000"/>
              </a:lnSpc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public_key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msg_hash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05000"/>
              </a:lnSpc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print("Signature valid? " + str(valid))</a:t>
            </a:r>
          </a:p>
          <a:p>
            <a:pPr>
              <a:lnSpc>
                <a:spcPct val="105000"/>
              </a:lnSpc>
            </a:pPr>
            <a:endParaRPr lang="en-US" sz="27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>
              <a:lnSpc>
                <a:spcPct val="105000"/>
              </a:lnSpc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tampered_msg_hash =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keccak_hash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("tampered msg")</a:t>
            </a:r>
          </a:p>
          <a:p>
            <a:pPr>
              <a:lnSpc>
                <a:spcPct val="105000"/>
              </a:lnSpc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valid =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verify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(generator_secp256k1,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public_key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</a:t>
            </a:r>
          </a:p>
          <a:p>
            <a:pPr>
              <a:lnSpc>
                <a:spcPct val="105000"/>
              </a:lnSpc>
            </a:pP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tampered_msg_hash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05000"/>
              </a:lnSpc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print("Signature (tampered msg) valid? " + str(valid))</a:t>
            </a:r>
          </a:p>
        </p:txBody>
      </p:sp>
    </p:spTree>
    <p:extLst>
      <p:ext uri="{BB962C8B-B14F-4D97-AF65-F5344CB8AC3E}">
        <p14:creationId xmlns:p14="http://schemas.microsoft.com/office/powerpoint/2010/main" val="331452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0DC7C7-E2A2-43F0-9E68-8176F7DEA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812" y="5013325"/>
            <a:ext cx="10363200" cy="820600"/>
          </a:xfrm>
        </p:spPr>
        <p:txBody>
          <a:bodyPr/>
          <a:lstStyle/>
          <a:p>
            <a:r>
              <a:rPr lang="en-US" dirty="0"/>
              <a:t>ECDSA: Sign / Verify Signature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F1C4FE-FEEE-46D6-8A04-3FB757A77A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812" y="5815293"/>
            <a:ext cx="10363200" cy="719034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0C75BF-ADC1-4734-8CCF-5BAD08D59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051" y="1108637"/>
            <a:ext cx="5993130" cy="34474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981A9A-603C-4912-AB8E-B4E96E074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7115" y="1108637"/>
            <a:ext cx="5328497" cy="344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378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5239D5-07D1-485E-9C82-B9E97E782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4FD89-33F0-43ED-9003-54D7B1FE2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112209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private key </a:t>
            </a:r>
            <a:r>
              <a:rPr lang="en-US" dirty="0"/>
              <a:t>in secp256k1 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256-bit integer </a:t>
            </a:r>
            <a:r>
              <a:rPr lang="en-US" dirty="0"/>
              <a:t>(32 bytes)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Example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Ethereum private key </a:t>
            </a:r>
            <a:r>
              <a:rPr lang="en-US" dirty="0"/>
              <a:t>(encoded as 64 hex digits)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3000"/>
              </a:spcAft>
            </a:pPr>
            <a:r>
              <a:rPr lang="en-US" dirty="0"/>
              <a:t>The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public key </a:t>
            </a:r>
            <a:r>
              <a:rPr lang="en-US" dirty="0"/>
              <a:t>is a EC point (2 * 256 bits </a:t>
            </a:r>
            <a:r>
              <a:rPr lang="bg-BG" dirty="0"/>
              <a:t>==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64 bytes</a:t>
            </a:r>
            <a:r>
              <a:rPr lang="en-US" dirty="0"/>
              <a:t>)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compressed</a:t>
            </a:r>
            <a:r>
              <a:rPr lang="en-US" dirty="0"/>
              <a:t> to 257 bits (Ethereum uses prefix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02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03</a:t>
            </a:r>
            <a:r>
              <a:rPr lang="en-US" dirty="0"/>
              <a:t>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Example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compressed public key </a:t>
            </a:r>
            <a:r>
              <a:rPr lang="en-US" dirty="0"/>
              <a:t>(33 bytes / 66 hex digits):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2B98FC-C5AC-4701-92CA-4BF2A5362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Ethereum Addresses and secp256k1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42639D-81A0-4902-9569-2390E00C9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812" y="2475688"/>
            <a:ext cx="11125200" cy="4623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97ddae0f3a25b92268175400149d65d6887b9cefaf28ea2c078e05cdc15a3c0a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21C2C9-867A-4489-B596-C1A69AB3D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324" y="6025415"/>
            <a:ext cx="11353800" cy="48013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5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02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7b83ad6afb1209f3c82ebeb08c0c5fa9bf6724548506f2fb4f991e2287a77090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7EF1AA-5F0D-4CD0-9D6A-AA5DCA5FF1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324" y="3835319"/>
            <a:ext cx="11353800" cy="8501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7b83ad6afb1209f3c82ebeb08c0c5fa9bf6724548506f2fb4f991e2287a77090</a:t>
            </a:r>
            <a:b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</a:b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177316ca82b0bdf70cd9dee145c3002c0da1d92626449875972a27807b73b42e</a:t>
            </a:r>
          </a:p>
        </p:txBody>
      </p:sp>
    </p:spTree>
    <p:extLst>
      <p:ext uri="{BB962C8B-B14F-4D97-AF65-F5344CB8AC3E}">
        <p14:creationId xmlns:p14="http://schemas.microsoft.com/office/powerpoint/2010/main" val="3018881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5239D5-07D1-485E-9C82-B9E97E782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4FD89-33F0-43ED-9003-54D7B1FE2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blockchain address </a:t>
            </a:r>
            <a:r>
              <a:rPr lang="en-US" dirty="0"/>
              <a:t>in Ethereum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20</a:t>
            </a:r>
            <a:r>
              <a:rPr lang="en-US" dirty="0"/>
              <a:t> bytes</a:t>
            </a:r>
          </a:p>
          <a:p>
            <a:pPr lvl="1"/>
            <a:r>
              <a:rPr lang="en-US" dirty="0"/>
              <a:t>Calculated as: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last20bytes(keccak256(publicKeyFull))</a:t>
            </a:r>
          </a:p>
          <a:p>
            <a:pPr lvl="1"/>
            <a:r>
              <a:rPr lang="en-US" dirty="0"/>
              <a:t>Example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Ethereum address </a:t>
            </a:r>
            <a:r>
              <a:rPr lang="en-US" dirty="0"/>
              <a:t>(encoded as 40 hex digits):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Note: some letters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capital</a:t>
            </a:r>
            <a:r>
              <a:rPr lang="en-US" dirty="0"/>
              <a:t> to incorporate a checksum (</a:t>
            </a:r>
            <a:r>
              <a:rPr lang="en-US" dirty="0">
                <a:hlinkClick r:id="rId3"/>
              </a:rPr>
              <a:t>EIP55</a:t>
            </a:r>
            <a:r>
              <a:rPr lang="en-US" dirty="0"/>
              <a:t>)</a:t>
            </a:r>
          </a:p>
          <a:p>
            <a:pPr>
              <a:spcBef>
                <a:spcPts val="1200"/>
              </a:spcBef>
            </a:pPr>
            <a:r>
              <a:rPr lang="en-US" dirty="0"/>
              <a:t>Digital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signatures</a:t>
            </a:r>
            <a:r>
              <a:rPr lang="en-US" dirty="0"/>
              <a:t> </a:t>
            </a:r>
            <a:r>
              <a:rPr lang="en-US"/>
              <a:t>in secp256k1 </a:t>
            </a:r>
            <a:r>
              <a:rPr lang="en-US" dirty="0"/>
              <a:t>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64 bytes </a:t>
            </a:r>
            <a:r>
              <a:rPr lang="en-US" dirty="0"/>
              <a:t>(2 * 32 bytes)</a:t>
            </a:r>
          </a:p>
          <a:p>
            <a:pPr lvl="1"/>
            <a:r>
              <a:rPr lang="en-US" dirty="0"/>
              <a:t>A pair of two 256-bit numbers: [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Calculated by the well-known ECDSA formulas (see </a:t>
            </a:r>
            <a:r>
              <a:rPr lang="en-US" dirty="0">
                <a:hlinkClick r:id="rId4"/>
              </a:rPr>
              <a:t>RFC6979</a:t>
            </a:r>
            <a:r>
              <a:rPr lang="en-US" dirty="0"/>
              <a:t>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2B98FC-C5AC-4701-92CA-4BF2A5362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ECDSA, secp256k1 and Ethereum (2)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42639D-81A0-4902-9569-2390E00C9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709" y="3195229"/>
            <a:ext cx="8160903" cy="54476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5000"/>
              </a:lnSpc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a44f70834a711F0DF388ab016465f2eEb255dEd0</a:t>
            </a:r>
          </a:p>
        </p:txBody>
      </p:sp>
    </p:spTree>
    <p:extLst>
      <p:ext uri="{BB962C8B-B14F-4D97-AF65-F5344CB8AC3E}">
        <p14:creationId xmlns:p14="http://schemas.microsoft.com/office/powerpoint/2010/main" val="123075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2339F3-E0F3-4792-9CFD-E1BF42D25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9B683-A585-400E-BAC4-2643D4D03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012" y="1219200"/>
            <a:ext cx="6477000" cy="54864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Public / private key cryptography based on the algebraic structure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elliptic curves </a:t>
            </a:r>
            <a:r>
              <a:rPr lang="en-US" dirty="0"/>
              <a:t>over finite fields</a:t>
            </a:r>
          </a:p>
          <a:p>
            <a:pPr lvl="1"/>
            <a:r>
              <a:rPr lang="en-US" dirty="0"/>
              <a:t>Requires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smaller key-size </a:t>
            </a:r>
            <a:r>
              <a:rPr lang="en-US" dirty="0"/>
              <a:t>than RSA for the same security strength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Elliptic curves </a:t>
            </a:r>
            <a:r>
              <a:rPr lang="en-US" dirty="0"/>
              <a:t>== set of points 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dirty="0"/>
              <a:t>} such that: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2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= x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3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x +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b</a:t>
            </a:r>
            <a:endParaRPr lang="en-US" b="1" i="1" dirty="0"/>
          </a:p>
          <a:p>
            <a:r>
              <a:rPr lang="en-US" dirty="0"/>
              <a:t>Example – the Bitcoin elliptic curve: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2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= x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3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+ 7 </a:t>
            </a:r>
            <a:r>
              <a:rPr lang="en-US" dirty="0"/>
              <a:t>(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/>
              <a:t> = 0;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b</a:t>
            </a:r>
            <a:r>
              <a:rPr lang="en-US" dirty="0"/>
              <a:t> = 7)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68B9F2-FF8A-4742-8966-099D1C313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815" y="125777"/>
            <a:ext cx="9577597" cy="950259"/>
          </a:xfrm>
        </p:spPr>
        <p:txBody>
          <a:bodyPr/>
          <a:lstStyle/>
          <a:p>
            <a:r>
              <a:rPr lang="en-US" dirty="0"/>
              <a:t>Elliptic Curve Cryptography (ECC)</a:t>
            </a:r>
          </a:p>
        </p:txBody>
      </p:sp>
      <p:pic>
        <p:nvPicPr>
          <p:cNvPr id="2050" name="Picture 2" descr="C:\Users\pc1\Desktop\saddsaa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0212" y="1393882"/>
            <a:ext cx="4839025" cy="4945380"/>
          </a:xfrm>
          <a:prstGeom prst="roundRect">
            <a:avLst>
              <a:gd name="adj" fmla="val 969"/>
            </a:avLst>
          </a:prstGeom>
          <a:noFill/>
        </p:spPr>
      </p:pic>
    </p:spTree>
    <p:extLst>
      <p:ext uri="{BB962C8B-B14F-4D97-AF65-F5344CB8AC3E}">
        <p14:creationId xmlns:p14="http://schemas.microsoft.com/office/powerpoint/2010/main" val="3179616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CE79FA-7955-4467-8DFC-C0B3A6CEC8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10C996-3421-4C45-BDA3-E95EC7B2D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Ethereum Key to Addresses – Example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3BB9B8-92CF-4F4A-B83C-2DDA98CFCF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412" y="1107052"/>
            <a:ext cx="4541005" cy="49314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pip install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eth_keys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5C1EC1-24D3-48DF-897B-E771FA3C72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412" y="1905000"/>
            <a:ext cx="10944000" cy="45858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import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eth_keys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binascii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privKey =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eth_keys.keys.PrivateKey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(binascii.unhexlify(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'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97ddae0f3a25b92268175400149d65d6887b9cefaf28ea2c078e05cdc15a3c0a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'))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print('Private key (64 hex digits):', privKey)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pubKey = privKey.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public_key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print('Public key (plain, 128 hex digits):', pubKey)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pubKeyCompr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=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'0'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+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str(2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+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int(pubKey)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%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2)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+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str(pubKey)[2:66]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print('Public key (compressed, 66 hex digits):', pubKeyCompr)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address = pubKey.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to_checksum_address()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print('Ethereum address:', address)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473086-8712-48ED-A396-DF6A8472BD3B}"/>
              </a:ext>
            </a:extLst>
          </p:cNvPr>
          <p:cNvSpPr/>
          <p:nvPr/>
        </p:nvSpPr>
        <p:spPr>
          <a:xfrm>
            <a:off x="5597014" y="966159"/>
            <a:ext cx="59693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To simplify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eth_keys</a:t>
            </a:r>
            <a:r>
              <a:rPr lang="en-US" dirty="0"/>
              <a:t> installation, you may use Anaconda: </a:t>
            </a:r>
            <a:r>
              <a:rPr lang="en-US" dirty="0">
                <a:hlinkClick r:id="rId2"/>
              </a:rPr>
              <a:t>https://anaconda.com/download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690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8D2312-27BD-414D-A3F6-1E0E74A13D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405B4-8BF3-4860-847F-DC00CA293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112209"/>
            <a:ext cx="11804822" cy="5570355"/>
          </a:xfrm>
        </p:spPr>
        <p:txBody>
          <a:bodyPr>
            <a:normAutofit fontScale="92500" lnSpcReduction="10000"/>
          </a:bodyPr>
          <a:lstStyle/>
          <a:p>
            <a:r>
              <a:rPr lang="en-US" sz="3500" dirty="0"/>
              <a:t>Ethereum uses secp256k1-based ECDSA signatures</a:t>
            </a:r>
          </a:p>
          <a:p>
            <a:pPr lvl="1"/>
            <a:r>
              <a:rPr lang="en-US" dirty="0"/>
              <a:t>ECDSA generates deterministically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 random point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 </a:t>
            </a:r>
            <a:r>
              <a:rPr lang="en-US" dirty="0"/>
              <a:t>(see </a:t>
            </a:r>
            <a:r>
              <a:rPr lang="en-US" dirty="0">
                <a:hlinkClick r:id="rId2"/>
              </a:rPr>
              <a:t>RFC6979</a:t>
            </a:r>
            <a:r>
              <a:rPr lang="en-US" dirty="0"/>
              <a:t>)</a:t>
            </a:r>
          </a:p>
          <a:p>
            <a:r>
              <a:rPr lang="en-US" sz="3500" dirty="0">
                <a:solidFill>
                  <a:schemeClr val="tx2">
                    <a:lumMod val="75000"/>
                  </a:schemeClr>
                </a:solidFill>
              </a:rPr>
              <a:t>Ethereum signatures </a:t>
            </a:r>
            <a:r>
              <a:rPr lang="en-US" sz="3500" dirty="0"/>
              <a:t>consists of 3 numbers: [</a:t>
            </a:r>
            <a:r>
              <a:rPr lang="en-US" sz="3500" b="1" dirty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sz="3500" dirty="0"/>
              <a:t>, </a:t>
            </a:r>
            <a:r>
              <a:rPr lang="en-US" sz="3500" b="1" dirty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sz="3500" dirty="0"/>
              <a:t>, </a:t>
            </a:r>
            <a:r>
              <a:rPr lang="en-US" sz="35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500" dirty="0"/>
              <a:t>]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dirty="0"/>
              <a:t> – the compressed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dirty="0"/>
              <a:t> coordinate of the point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dirty="0"/>
              <a:t> (1 byte: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00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01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dirty="0"/>
              <a:t> –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/>
              <a:t> coordinate of the point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dirty="0"/>
              <a:t> (256-bit integer, 32 bytes)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 – 256-bit integer (32 bytes), calculated from the signer's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private key </a:t>
            </a:r>
            <a:r>
              <a:rPr lang="en-US" dirty="0"/>
              <a:t>+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message hash </a:t>
            </a:r>
            <a:r>
              <a:rPr lang="en-US" dirty="0"/>
              <a:t>(Ethereum uses keccak256)</a:t>
            </a:r>
          </a:p>
          <a:p>
            <a:pPr lvl="1"/>
            <a:r>
              <a:rPr lang="en-US" dirty="0"/>
              <a:t>Typically encoded as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130 hex digits </a:t>
            </a:r>
            <a:r>
              <a:rPr lang="en-US" dirty="0"/>
              <a:t>(65 bytes), e.g.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0x…465c5cf4be401</a:t>
            </a:r>
          </a:p>
          <a:p>
            <a:r>
              <a:rPr lang="en-US" sz="3200" dirty="0"/>
              <a:t>Given an Ethereum signature [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v</a:t>
            </a:r>
            <a:r>
              <a:rPr lang="en-US" sz="3200" dirty="0"/>
              <a:t>,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sz="3200" dirty="0"/>
              <a:t>,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], the public key can be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recovered</a:t>
            </a:r>
            <a:r>
              <a:rPr lang="en-US" sz="3200" dirty="0"/>
              <a:t> from [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R</a:t>
            </a:r>
            <a:r>
              <a:rPr lang="en-US" sz="3200" dirty="0"/>
              <a:t>,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,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msgHash</a:t>
            </a:r>
            <a:r>
              <a:rPr lang="en-US" sz="3200" dirty="0"/>
              <a:t>] </a:t>
            </a:r>
            <a:r>
              <a:rPr lang="en-US" sz="3200" dirty="0">
                <a:sym typeface="Wingdings" panose="05000000000000000000" pitchFamily="2" charset="2"/>
              </a:rPr>
              <a:t> also the signer's Ethereum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address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322B9C-9204-42F0-8922-B1158EFF4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Verifying an Ethereum Signature</a:t>
            </a:r>
          </a:p>
        </p:txBody>
      </p:sp>
    </p:spTree>
    <p:extLst>
      <p:ext uri="{BB962C8B-B14F-4D97-AF65-F5344CB8AC3E}">
        <p14:creationId xmlns:p14="http://schemas.microsoft.com/office/powerpoint/2010/main" val="3131220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CE79FA-7955-4467-8DFC-C0B3A6CEC8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10C996-3421-4C45-BDA3-E95EC7B2D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Sign Message in Ethereum – Example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3233F24-6449-4E99-B4AB-55CC7F33D6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412" y="1065176"/>
            <a:ext cx="10944000" cy="365638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import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eth_keys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binascii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privKey =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eth_keys.keys.PrivateKey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(binascii.unhexlify(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'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97ddae0f3a25b92268175400149d65d6887b9cefaf28ea2c078e05cdc15a3c0a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'))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print('Private key (64 hex digits):', privKey)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 =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privKey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sign_msg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(b'</a:t>
            </a:r>
            <a:r>
              <a:rPr lang="en-US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Message for signing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print('Signature: [v = {0}, r = {1}, s = {2}]'.format(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hex(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signature.v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), hex(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signature.r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), hex(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signature.s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)))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print('Signature (130 hex digits):',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82A3CE-ED24-41C9-AB99-BC2BDE623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706" y="4937429"/>
            <a:ext cx="10073410" cy="159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57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0D72FB-E98D-4C2F-A216-313F923025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7ABD16-DC1F-452F-BC06-C4B53D8AB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Verify Message Signature in Etherscan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BBDE861-9541-41FC-8F6E-B8D279210C57}"/>
              </a:ext>
            </a:extLst>
          </p:cNvPr>
          <p:cNvSpPr txBox="1">
            <a:spLocks/>
          </p:cNvSpPr>
          <p:nvPr/>
        </p:nvSpPr>
        <p:spPr>
          <a:xfrm>
            <a:off x="190413" y="1066800"/>
            <a:ext cx="11804822" cy="5570355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200" dirty="0"/>
              <a:t>Verify message signature at </a:t>
            </a:r>
            <a:r>
              <a:rPr lang="en-US" sz="3200" dirty="0">
                <a:hlinkClick r:id="rId2"/>
              </a:rPr>
              <a:t>https://etherscan.io/verifySig</a:t>
            </a:r>
            <a:r>
              <a:rPr lang="en-US" sz="3200" dirty="0"/>
              <a:t> by:</a:t>
            </a:r>
          </a:p>
          <a:p>
            <a:pPr lvl="1">
              <a:lnSpc>
                <a:spcPct val="10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signer address </a:t>
            </a:r>
            <a:r>
              <a:rPr lang="en-US" sz="3000" dirty="0"/>
              <a:t>(40 hex digits)</a:t>
            </a:r>
          </a:p>
          <a:p>
            <a:pPr lvl="1">
              <a:lnSpc>
                <a:spcPct val="10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signature</a:t>
            </a:r>
            <a:r>
              <a:rPr lang="en-US" sz="3000" dirty="0"/>
              <a:t> (130 hex digits)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original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message</a:t>
            </a:r>
            <a:r>
              <a:rPr lang="en-US" sz="3000" dirty="0"/>
              <a:t> text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The result is: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valid</a:t>
            </a:r>
            <a:r>
              <a:rPr lang="en-US" sz="3200" dirty="0"/>
              <a:t> /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invalid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4090F4-7C13-4ECA-8775-8055B4DFD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924" y="2209800"/>
            <a:ext cx="6152185" cy="42150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B371EAC-6BBE-49E6-B4B1-865DD22E92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470" y="4291614"/>
            <a:ext cx="4538542" cy="213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758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CE79FA-7955-4467-8DFC-C0B3A6CEC8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10C996-3421-4C45-BDA3-E95EC7B2D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Verify Ethereum Signature – Example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3233F24-6449-4E99-B4AB-55CC7F33D6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412" y="1104088"/>
            <a:ext cx="10944000" cy="535531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import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eth_keys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binascii</a:t>
            </a:r>
          </a:p>
          <a:p>
            <a:pPr>
              <a:spcBef>
                <a:spcPts val="1200"/>
              </a:spcBef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msg = b'</a:t>
            </a:r>
            <a:r>
              <a:rPr lang="en-US" sz="26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Message for signing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</a:t>
            </a:r>
          </a:p>
          <a:p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msgSigner = '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0xa44f70834a711F0DF388ab016465f2eEb255dEd0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</a:t>
            </a:r>
          </a:p>
          <a:p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 = eth_keys.keys.Signature(binascii.unhexlify( '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6f0156091cbe912f2d5d1215cc3cd81c0963c8839b93af60e0921b61a19c54300c71006dd93f3508c432daca21db0095f4b16542782b7986f48a5d0ae3c583d401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'))</a:t>
            </a:r>
          </a:p>
          <a:p>
            <a:pPr>
              <a:spcBef>
                <a:spcPts val="1200"/>
              </a:spcBef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signerPubKey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.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recover_public_key_from_msg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(msg)</a:t>
            </a:r>
          </a:p>
          <a:p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print('Signer public key (recovered):', signerPubKey)</a:t>
            </a:r>
          </a:p>
          <a:p>
            <a:pPr>
              <a:spcBef>
                <a:spcPts val="1200"/>
              </a:spcBef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signerAddress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signerPubKey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.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to_checksum_address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print('Signer address:', signerAddress)</a:t>
            </a:r>
          </a:p>
          <a:p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print('Signature valid?:', signerAddress == msgSigner)</a:t>
            </a:r>
          </a:p>
        </p:txBody>
      </p:sp>
    </p:spTree>
    <p:extLst>
      <p:ext uri="{BB962C8B-B14F-4D97-AF65-F5344CB8AC3E}">
        <p14:creationId xmlns:p14="http://schemas.microsoft.com/office/powerpoint/2010/main" val="1639777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321C78-4A16-4FD6-B474-4E6BB4E7F5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4644-3CB3-41D8-8510-6D9855CC9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Edwards-curve Digital Signature Algorithm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EdDSA</a:t>
            </a:r>
            <a:r>
              <a:rPr lang="en-US" dirty="0"/>
              <a:t>) uses twisted Edwards curves, designed by </a:t>
            </a:r>
            <a:r>
              <a:rPr lang="en-US" dirty="0">
                <a:hlinkClick r:id="rId2"/>
              </a:rPr>
              <a:t>D. Bernstein</a:t>
            </a:r>
            <a:r>
              <a:rPr lang="en-US" dirty="0"/>
              <a:t> and others</a:t>
            </a:r>
          </a:p>
          <a:p>
            <a:pPr>
              <a:lnSpc>
                <a:spcPct val="11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Ed25519</a:t>
            </a:r>
            <a:r>
              <a:rPr lang="en-US" dirty="0"/>
              <a:t> is a cryptosystem, based on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ECC</a:t>
            </a:r>
            <a:r>
              <a:rPr lang="en-US" dirty="0"/>
              <a:t> (elliptic-curve cryptographic) – </a:t>
            </a:r>
            <a:r>
              <a:rPr lang="en-US" dirty="0">
                <a:hlinkClick r:id="rId3"/>
              </a:rPr>
              <a:t>http://ed25519.cr.yp.to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Uses the Edwards's curve </a:t>
            </a:r>
            <a:r>
              <a:rPr lang="en-US" dirty="0">
                <a:hlinkClick r:id="rId4"/>
              </a:rPr>
              <a:t>Curve25519</a:t>
            </a:r>
            <a:r>
              <a:rPr lang="en-US" dirty="0"/>
              <a:t> (</a:t>
            </a:r>
            <a:r>
              <a:rPr lang="en-US" dirty="0">
                <a:hlinkClick r:id="rId5"/>
              </a:rPr>
              <a:t>RFC7748</a:t>
            </a:r>
            <a:r>
              <a:rPr lang="en-US" dirty="0"/>
              <a:t>)</a:t>
            </a:r>
          </a:p>
          <a:p>
            <a:pPr lvl="1">
              <a:lnSpc>
                <a:spcPct val="110000"/>
              </a:lnSpc>
            </a:pPr>
            <a:endParaRPr lang="en-US" dirty="0"/>
          </a:p>
          <a:p>
            <a:pPr lvl="1">
              <a:lnSpc>
                <a:spcPct val="110000"/>
              </a:lnSpc>
            </a:pPr>
            <a:endParaRPr lang="en-US" dirty="0"/>
          </a:p>
          <a:p>
            <a:pPr lvl="1">
              <a:lnSpc>
                <a:spcPct val="110000"/>
              </a:lnSpc>
            </a:pP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EdDSA</a:t>
            </a:r>
            <a:r>
              <a:rPr lang="en-US" dirty="0"/>
              <a:t> (using curve25519) is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faster</a:t>
            </a:r>
            <a:r>
              <a:rPr lang="en-US" dirty="0"/>
              <a:t> than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ECDSA</a:t>
            </a:r>
            <a:r>
              <a:rPr lang="en-US" dirty="0"/>
              <a:t> (using secp256k1) at similar level of security (even slightly better)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CD2FDD-C4B1-4FDE-9089-709D5B86B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EdDSA</a:t>
            </a:r>
            <a:r>
              <a:rPr lang="en-US" dirty="0"/>
              <a:t> and Ed25519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F7A09E-2E98-4DAC-B091-EEDEA3016C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8256" y="4337642"/>
            <a:ext cx="4448176" cy="946840"/>
          </a:xfrm>
          <a:prstGeom prst="roundRect">
            <a:avLst>
              <a:gd name="adj" fmla="val 10920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E8949D-CDBD-4BE4-90E7-8210639582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1012" y="3137027"/>
            <a:ext cx="2147455" cy="2147455"/>
          </a:xfrm>
          <a:prstGeom prst="roundRect">
            <a:avLst>
              <a:gd name="adj" fmla="val 1259"/>
            </a:avLst>
          </a:prstGeom>
        </p:spPr>
      </p:pic>
    </p:spTree>
    <p:extLst>
      <p:ext uri="{BB962C8B-B14F-4D97-AF65-F5344CB8AC3E}">
        <p14:creationId xmlns:p14="http://schemas.microsoft.com/office/powerpoint/2010/main" val="53976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F194606-D10E-4679-967F-579D65E605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412" y="1087596"/>
            <a:ext cx="10944000" cy="540147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from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pure25519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import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ed25519_oop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privKey, pubKey =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ed25519_oop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.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create_keypair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>
              <a:lnSpc>
                <a:spcPct val="105000"/>
              </a:lnSpc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Private key (32 bytes):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", privKey.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to_ascii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(encoding='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hex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'))</a:t>
            </a:r>
          </a:p>
          <a:p>
            <a:pPr>
              <a:lnSpc>
                <a:spcPct val="105000"/>
              </a:lnSpc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Public key (32 bytes): 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", pubKey.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to_ascii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(encoding='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hex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'))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msg = </a:t>
            </a:r>
            <a:r>
              <a:rPr lang="en-US" sz="25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b'Message for signing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</a:t>
            </a:r>
          </a:p>
          <a:p>
            <a:pPr>
              <a:lnSpc>
                <a:spcPct val="105000"/>
              </a:lnSpc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 =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privKey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.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msg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encoding='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hex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')</a:t>
            </a:r>
          </a:p>
          <a:p>
            <a:pPr>
              <a:lnSpc>
                <a:spcPct val="105000"/>
              </a:lnSpc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print("Signature (64 bytes):", signature)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try:</a:t>
            </a:r>
          </a:p>
          <a:p>
            <a:pPr>
              <a:lnSpc>
                <a:spcPct val="105000"/>
              </a:lnSpc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pubKey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.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verify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signature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msg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encoding='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hex</a:t>
            </a: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')</a:t>
            </a:r>
          </a:p>
          <a:p>
            <a:pPr>
              <a:lnSpc>
                <a:spcPct val="105000"/>
              </a:lnSpc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  print("The signature is valid.")</a:t>
            </a:r>
          </a:p>
          <a:p>
            <a:pPr>
              <a:lnSpc>
                <a:spcPct val="105000"/>
              </a:lnSpc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except:</a:t>
            </a:r>
          </a:p>
          <a:p>
            <a:pPr>
              <a:lnSpc>
                <a:spcPct val="105000"/>
              </a:lnSpc>
            </a:pPr>
            <a:r>
              <a:rPr lang="en-US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  print("Invalid signature!")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CE79FA-7955-4467-8DFC-C0B3A6CEC8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10C996-3421-4C45-BDA3-E95EC7B2D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Ed25519 in Python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690A2F-D388-4C0C-9061-75F6E5E9E1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3612" y="1087596"/>
            <a:ext cx="4252800" cy="51244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pip install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pure25519</a:t>
            </a:r>
          </a:p>
        </p:txBody>
      </p:sp>
    </p:spTree>
    <p:extLst>
      <p:ext uri="{BB962C8B-B14F-4D97-AF65-F5344CB8AC3E}">
        <p14:creationId xmlns:p14="http://schemas.microsoft.com/office/powerpoint/2010/main" val="221524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313179"/>
            <a:ext cx="10815551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Exercises</a:t>
            </a:r>
          </a:p>
        </p:txBody>
      </p:sp>
      <p:pic>
        <p:nvPicPr>
          <p:cNvPr id="5" name="Picture 3" descr="C:\Users\pc1\Desktop\crypto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91864" y="959024"/>
            <a:ext cx="4195191" cy="3146394"/>
          </a:xfrm>
          <a:prstGeom prst="rect">
            <a:avLst/>
          </a:prstGeom>
          <a:noFill/>
          <a:effectLst>
            <a:softEdge rad="317500"/>
          </a:effectLst>
        </p:spPr>
      </p:pic>
      <p:sp>
        <p:nvSpPr>
          <p:cNvPr id="4" name="Subtitle 2"/>
          <p:cNvSpPr>
            <a:spLocks noGrp="1"/>
          </p:cNvSpPr>
          <p:nvPr>
            <p:ph type="body" idx="1"/>
          </p:nvPr>
        </p:nvSpPr>
        <p:spPr>
          <a:xfrm>
            <a:off x="681684" y="5187835"/>
            <a:ext cx="10815551" cy="1365365"/>
          </a:xfrm>
        </p:spPr>
        <p:txBody>
          <a:bodyPr/>
          <a:lstStyle/>
          <a:p>
            <a:r>
              <a:rPr lang="en-US" dirty="0"/>
              <a:t>Ethereum: Private Key to Address, Signing Messages and Verifying Signatures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BC715C-55FE-4A44-A080-DE59B6B5614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41412" y="1443338"/>
            <a:ext cx="2179509" cy="21795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6949BF-E307-408E-92F6-854C317F87CD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066212" y="1592031"/>
            <a:ext cx="1880380" cy="188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944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A72EE-8EC1-476E-8F91-8FA7EE0ED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812" y="4990158"/>
            <a:ext cx="10363200" cy="820600"/>
          </a:xfrm>
        </p:spPr>
        <p:txBody>
          <a:bodyPr/>
          <a:lstStyle/>
          <a:p>
            <a:r>
              <a:rPr lang="en-US" dirty="0"/>
              <a:t>Blockchain Cryptography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83A52-DBD2-4322-B505-16112AB85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812" y="5813146"/>
            <a:ext cx="10363200" cy="719034"/>
          </a:xfrm>
        </p:spPr>
        <p:txBody>
          <a:bodyPr/>
          <a:lstStyle/>
          <a:p>
            <a:r>
              <a:rPr lang="en-US" dirty="0"/>
              <a:t>Keys, Addresses, Signatures, Wallets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C5B63204-62E6-488C-9F88-2BC81E12A3CB}"/>
              </a:ext>
            </a:extLst>
          </p:cNvPr>
          <p:cNvGrpSpPr/>
          <p:nvPr/>
        </p:nvGrpSpPr>
        <p:grpSpPr>
          <a:xfrm>
            <a:off x="786736" y="998856"/>
            <a:ext cx="10084626" cy="3919984"/>
            <a:chOff x="786736" y="956816"/>
            <a:chExt cx="10084626" cy="391998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175FEAD-E216-4D0A-8679-2B7363B0728B}"/>
                </a:ext>
              </a:extLst>
            </p:cNvPr>
            <p:cNvGrpSpPr/>
            <p:nvPr/>
          </p:nvGrpSpPr>
          <p:grpSpPr>
            <a:xfrm>
              <a:off x="1793477" y="956816"/>
              <a:ext cx="8601870" cy="3919984"/>
              <a:chOff x="4609668" y="3200400"/>
              <a:chExt cx="7108984" cy="3239656"/>
            </a:xfrm>
          </p:grpSpPr>
          <p:pic>
            <p:nvPicPr>
              <p:cNvPr id="5" name="Picture 2">
                <a:extLst>
                  <a:ext uri="{FF2B5EF4-FFF2-40B4-BE49-F238E27FC236}">
                    <a16:creationId xmlns:a16="http://schemas.microsoft.com/office/drawing/2014/main" id="{3A79650B-BF0F-44A5-8D12-84EDCDD5EBA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09668" y="3200400"/>
                <a:ext cx="7108984" cy="3239656"/>
              </a:xfrm>
              <a:prstGeom prst="rect">
                <a:avLst/>
              </a:prstGeom>
              <a:noFill/>
              <a:effectLst>
                <a:softEdge rad="31750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" name="Picture 2">
                <a:hlinkClick r:id="rId3"/>
                <a:extLst>
                  <a:ext uri="{FF2B5EF4-FFF2-40B4-BE49-F238E27FC236}">
                    <a16:creationId xmlns:a16="http://schemas.microsoft.com/office/drawing/2014/main" id="{ED7800AF-D9B1-43E9-99D4-A365105E06D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 cstate="print">
                <a:duotone>
                  <a:prstClr val="black"/>
                  <a:srgbClr val="00B0F0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36749" y="3633934"/>
                <a:ext cx="863090" cy="8630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81D93BC5-84EB-4F37-AABB-2E558E58B7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04447" y="3529425"/>
                <a:ext cx="890093" cy="1097375"/>
              </a:xfrm>
              <a:prstGeom prst="rect">
                <a:avLst/>
              </a:prstGeom>
            </p:spPr>
          </p:pic>
          <p:pic>
            <p:nvPicPr>
              <p:cNvPr id="8" name="Picture 20">
                <a:hlinkClick r:id="rId6"/>
                <a:extLst>
                  <a:ext uri="{FF2B5EF4-FFF2-40B4-BE49-F238E27FC236}">
                    <a16:creationId xmlns:a16="http://schemas.microsoft.com/office/drawing/2014/main" id="{0096866E-2B9B-48D7-8F80-22B532C734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duotone>
                  <a:prstClr val="black"/>
                  <a:srgbClr val="00B0F0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78594">
                <a:off x="10345850" y="4061473"/>
                <a:ext cx="672296" cy="67229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4">
                <a:extLst>
                  <a:ext uri="{FF2B5EF4-FFF2-40B4-BE49-F238E27FC236}">
                    <a16:creationId xmlns:a16="http://schemas.microsoft.com/office/drawing/2014/main" id="{3B677684-09C7-42B8-A699-287FB77F2CB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525114">
                <a:off x="6169555" y="3547528"/>
                <a:ext cx="865635" cy="86563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C4F405A0-9C2D-4394-81B4-62B3CFBAA3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15932" y="3877095"/>
                <a:ext cx="713294" cy="719390"/>
              </a:xfrm>
              <a:prstGeom prst="rect">
                <a:avLst/>
              </a:prstGeom>
            </p:spPr>
          </p:pic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68D2E5A3-3C88-4811-85DB-7D81887BDBB0}"/>
                </a:ext>
              </a:extLst>
            </p:cNvPr>
            <p:cNvGrpSpPr/>
            <p:nvPr/>
          </p:nvGrpSpPr>
          <p:grpSpPr>
            <a:xfrm>
              <a:off x="3863930" y="3242816"/>
              <a:ext cx="4460964" cy="1305372"/>
              <a:chOff x="4071848" y="3218271"/>
              <a:chExt cx="4073580" cy="1305372"/>
            </a:xfrm>
          </p:grpSpPr>
          <p:pic>
            <p:nvPicPr>
              <p:cNvPr id="72" name="Picture 71">
                <a:extLst>
                  <a:ext uri="{FF2B5EF4-FFF2-40B4-BE49-F238E27FC236}">
                    <a16:creationId xmlns:a16="http://schemas.microsoft.com/office/drawing/2014/main" id="{5673AC2F-030A-4751-B4FD-51077871BB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071848" y="3547557"/>
                <a:ext cx="4045128" cy="976086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2EFF07BE-7001-4F0E-9B0F-1E04DA10D1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18847741">
                <a:off x="4268517" y="3051387"/>
                <a:ext cx="371376" cy="705143"/>
              </a:xfrm>
              <a:prstGeom prst="rect">
                <a:avLst/>
              </a:prstGeom>
            </p:spPr>
          </p:pic>
          <p:pic>
            <p:nvPicPr>
              <p:cNvPr id="73" name="Picture 72">
                <a:extLst>
                  <a:ext uri="{FF2B5EF4-FFF2-40B4-BE49-F238E27FC236}">
                    <a16:creationId xmlns:a16="http://schemas.microsoft.com/office/drawing/2014/main" id="{800502FB-575F-414E-A12B-FA2D156FA2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18847741">
                <a:off x="5098128" y="3051387"/>
                <a:ext cx="371376" cy="705143"/>
              </a:xfrm>
              <a:prstGeom prst="rect">
                <a:avLst/>
              </a:prstGeom>
            </p:spPr>
          </p:pic>
          <p:pic>
            <p:nvPicPr>
              <p:cNvPr id="74" name="Picture 73">
                <a:extLst>
                  <a:ext uri="{FF2B5EF4-FFF2-40B4-BE49-F238E27FC236}">
                    <a16:creationId xmlns:a16="http://schemas.microsoft.com/office/drawing/2014/main" id="{90AA6B43-A68D-47FF-A063-60AB69A622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18847741">
                <a:off x="5979318" y="3051387"/>
                <a:ext cx="371376" cy="705143"/>
              </a:xfrm>
              <a:prstGeom prst="rect">
                <a:avLst/>
              </a:prstGeom>
            </p:spPr>
          </p:pic>
          <p:pic>
            <p:nvPicPr>
              <p:cNvPr id="75" name="Picture 74">
                <a:extLst>
                  <a:ext uri="{FF2B5EF4-FFF2-40B4-BE49-F238E27FC236}">
                    <a16:creationId xmlns:a16="http://schemas.microsoft.com/office/drawing/2014/main" id="{C144FA79-D2E2-47D7-A118-DD3C00B27D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18847741">
                <a:off x="6808929" y="3051387"/>
                <a:ext cx="371376" cy="705143"/>
              </a:xfrm>
              <a:prstGeom prst="rect">
                <a:avLst/>
              </a:prstGeom>
            </p:spPr>
          </p:pic>
          <p:pic>
            <p:nvPicPr>
              <p:cNvPr id="76" name="Picture 75">
                <a:extLst>
                  <a:ext uri="{FF2B5EF4-FFF2-40B4-BE49-F238E27FC236}">
                    <a16:creationId xmlns:a16="http://schemas.microsoft.com/office/drawing/2014/main" id="{A5A771F7-BEDA-467C-AB3E-4726EBA82C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18847741">
                <a:off x="7607169" y="3051387"/>
                <a:ext cx="371376" cy="705143"/>
              </a:xfrm>
              <a:prstGeom prst="rect">
                <a:avLst/>
              </a:prstGeom>
            </p:spPr>
          </p:pic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EECA156-08B4-4815-B799-EBBA15CACC1E}"/>
                </a:ext>
              </a:extLst>
            </p:cNvPr>
            <p:cNvGrpSpPr/>
            <p:nvPr/>
          </p:nvGrpSpPr>
          <p:grpSpPr>
            <a:xfrm>
              <a:off x="786736" y="1903144"/>
              <a:ext cx="1671096" cy="1515346"/>
              <a:chOff x="836612" y="2243999"/>
              <a:chExt cx="1671096" cy="1515346"/>
            </a:xfrm>
          </p:grpSpPr>
          <p:pic>
            <p:nvPicPr>
              <p:cNvPr id="13" name="Picture 2" descr="Свързано изображение">
                <a:extLst>
                  <a:ext uri="{FF2B5EF4-FFF2-40B4-BE49-F238E27FC236}">
                    <a16:creationId xmlns:a16="http://schemas.microsoft.com/office/drawing/2014/main" id="{8DF24FC5-C311-4023-8DE6-37F6D3578D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36612" y="2243999"/>
                <a:ext cx="1515347" cy="1515346"/>
              </a:xfrm>
              <a:prstGeom prst="roundRect">
                <a:avLst>
                  <a:gd name="adj" fmla="val 35435"/>
                </a:avLst>
              </a:prstGeom>
              <a:noFill/>
              <a:effectLst>
                <a:softEdge rad="12700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70FE518D-75D8-41D4-AE20-4BF577B70C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rot="6862492" flipH="1">
                <a:off x="1790530" y="2801137"/>
                <a:ext cx="495811" cy="938545"/>
              </a:xfrm>
              <a:prstGeom prst="rect">
                <a:avLst/>
              </a:prstGeom>
            </p:spPr>
          </p:pic>
        </p:grpSp>
        <p:pic>
          <p:nvPicPr>
            <p:cNvPr id="80" name="Picture 2" descr="Резултат с изображение за cryptocurrency wallets">
              <a:hlinkClick r:id="rId13"/>
              <a:extLst>
                <a:ext uri="{FF2B5EF4-FFF2-40B4-BE49-F238E27FC236}">
                  <a16:creationId xmlns:a16="http://schemas.microsoft.com/office/drawing/2014/main" id="{7AC1B4C5-0A6A-40AB-9246-A017522319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69381" y="2732690"/>
              <a:ext cx="1501981" cy="13215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396550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C9228B-0C83-4160-86FA-1E4644C02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4ACF330-05E6-4D64-9384-3ADF9AB03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Public blockchain networks (like Bitcoin and Ethereum) are mainly based on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ECC</a:t>
            </a:r>
            <a:r>
              <a:rPr lang="en-US" dirty="0"/>
              <a:t>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elliptic curve cryptography</a:t>
            </a:r>
            <a:r>
              <a:rPr lang="en-US" dirty="0"/>
              <a:t>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Bitcoin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Ethereum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EOS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Tron</a:t>
            </a:r>
            <a:r>
              <a:rPr lang="en-US" dirty="0"/>
              <a:t> use ECC with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secp256k1</a:t>
            </a:r>
            <a:r>
              <a:rPr lang="en-US" dirty="0"/>
              <a:t> curve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Ripple</a:t>
            </a:r>
            <a:r>
              <a:rPr lang="en-US" dirty="0"/>
              <a:t>,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Cardano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Stellar</a:t>
            </a:r>
            <a:r>
              <a:rPr lang="en-US" dirty="0"/>
              <a:t> use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Ed25519</a:t>
            </a:r>
            <a:r>
              <a:rPr lang="en-US" dirty="0"/>
              <a:t> ECC cryptosystem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NEO</a:t>
            </a:r>
            <a:r>
              <a:rPr lang="en-US" dirty="0"/>
              <a:t> uses ECC with curve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secp256r1</a:t>
            </a:r>
            <a:r>
              <a:rPr lang="en-US" dirty="0"/>
              <a:t> (it is similar to secp256k1)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IOTA</a:t>
            </a:r>
            <a:r>
              <a:rPr lang="en-US" dirty="0"/>
              <a:t> uses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Winternitz hash-based cryptography </a:t>
            </a:r>
            <a:r>
              <a:rPr lang="en-US" dirty="0"/>
              <a:t>(quantum-safe)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Monero</a:t>
            </a:r>
            <a:r>
              <a:rPr lang="en-US" dirty="0"/>
              <a:t> /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CryptoNote</a:t>
            </a:r>
            <a:r>
              <a:rPr lang="en-US" dirty="0"/>
              <a:t> 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Ed25519 </a:t>
            </a:r>
            <a:r>
              <a:rPr lang="en-US" dirty="0"/>
              <a:t>+ unique ring signatures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Dash</a:t>
            </a:r>
            <a:r>
              <a:rPr lang="en-US" dirty="0"/>
              <a:t> uses ECC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secp256k1</a:t>
            </a:r>
            <a:r>
              <a:rPr lang="en-US" dirty="0"/>
              <a:t> + coin-mixing of transactions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466AAA6-7D46-4F8D-A342-6662848DA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Public Blockchains and Cryptography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78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11732B-6CD9-44EE-AF6D-996EF1F240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F4DE-CC8B-4B9F-ABC7-A16BFC311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151121"/>
            <a:ext cx="6129107" cy="5570355"/>
          </a:xfrm>
        </p:spPr>
        <p:txBody>
          <a:bodyPr>
            <a:normAutofit fontScale="92500"/>
          </a:bodyPr>
          <a:lstStyle/>
          <a:p>
            <a:r>
              <a:rPr lang="en-US" sz="3500" dirty="0"/>
              <a:t>Elliptic curves cryptography (</a:t>
            </a:r>
            <a:r>
              <a:rPr lang="en-US" sz="3500" dirty="0">
                <a:solidFill>
                  <a:schemeClr val="tx2">
                    <a:lumMod val="75000"/>
                  </a:schemeClr>
                </a:solidFill>
              </a:rPr>
              <a:t>ECC</a:t>
            </a:r>
            <a:r>
              <a:rPr lang="en-US" sz="3500" dirty="0"/>
              <a:t>)</a:t>
            </a:r>
          </a:p>
          <a:p>
            <a:pPr lvl="1"/>
            <a:r>
              <a:rPr lang="en-US" dirty="0"/>
              <a:t>Uses ecliptic curves over the finite field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4100" b="1" baseline="-25000" noProof="1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 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 is prime,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 &gt; 3)</a:t>
            </a:r>
            <a:endParaRPr lang="en-US" b="1" baseline="-25000" noProof="1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A set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integer</a:t>
            </a:r>
            <a:r>
              <a:rPr lang="en-US" dirty="0"/>
              <a:t> coordinates</a:t>
            </a:r>
            <a:br>
              <a:rPr lang="en-US" dirty="0"/>
            </a:br>
            <a:r>
              <a:rPr lang="en-US" dirty="0"/>
              <a:t>{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dirty="0"/>
              <a:t>}, such that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0</a:t>
            </a:r>
            <a:r>
              <a:rPr lang="en-US" dirty="0"/>
              <a:t> ≤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dirty="0"/>
              <a:t> &lt;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</a:p>
          <a:p>
            <a:pPr lvl="1"/>
            <a:r>
              <a:rPr lang="en-US" dirty="0"/>
              <a:t>Staying on the elliptic curve: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2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≡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x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3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x +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b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(mod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sz="3500" dirty="0"/>
              <a:t>Example of elliptic curve over </a:t>
            </a:r>
            <a:r>
              <a:rPr lang="en-US" sz="3500" b="1" dirty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900" b="1" baseline="-25000" dirty="0">
                <a:solidFill>
                  <a:schemeClr val="tx2">
                    <a:lumMod val="75000"/>
                  </a:schemeClr>
                </a:solidFill>
              </a:rPr>
              <a:t>17</a:t>
            </a:r>
            <a:r>
              <a:rPr lang="en-US" sz="3500" dirty="0"/>
              <a:t>: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2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≡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x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3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(mod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17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74A975-11C3-4730-BC87-B9EEC1597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Elliptic Curves over a Finite Fields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FFFDBC9-80B5-4FD0-A58D-BD084330734E}"/>
              </a:ext>
            </a:extLst>
          </p:cNvPr>
          <p:cNvGrpSpPr/>
          <p:nvPr/>
        </p:nvGrpSpPr>
        <p:grpSpPr>
          <a:xfrm>
            <a:off x="6466176" y="1073306"/>
            <a:ext cx="5257800" cy="5327494"/>
            <a:chOff x="6399212" y="795563"/>
            <a:chExt cx="5206435" cy="558933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24294AF-2562-4C76-BDA2-4044E03394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-6243"/>
            <a:stretch/>
          </p:blipFill>
          <p:spPr>
            <a:xfrm>
              <a:off x="6399212" y="814544"/>
              <a:ext cx="5206435" cy="5570355"/>
            </a:xfrm>
            <a:prstGeom prst="roundRect">
              <a:avLst>
                <a:gd name="adj" fmla="val 346"/>
              </a:avLst>
            </a:prstGeom>
            <a:solidFill>
              <a:schemeClr val="tx1"/>
            </a:solidFill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E55DF5-7E4C-4839-A9E8-6BCFE1B06FCA}"/>
                </a:ext>
              </a:extLst>
            </p:cNvPr>
            <p:cNvSpPr/>
            <p:nvPr/>
          </p:nvSpPr>
          <p:spPr>
            <a:xfrm>
              <a:off x="6438445" y="795563"/>
              <a:ext cx="5127968" cy="4843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y</a:t>
              </a:r>
              <a:r>
                <a:rPr lang="en-US" baseline="30000" dirty="0">
                  <a:solidFill>
                    <a:schemeClr val="bg1"/>
                  </a:solidFill>
                </a:rPr>
                <a:t>2 </a:t>
              </a:r>
              <a:r>
                <a:rPr lang="en-US" b="1" dirty="0">
                  <a:solidFill>
                    <a:schemeClr val="bg1"/>
                  </a:solidFill>
                </a:rPr>
                <a:t>≡</a:t>
              </a:r>
              <a:r>
                <a:rPr lang="en-US" dirty="0">
                  <a:solidFill>
                    <a:schemeClr val="bg1"/>
                  </a:solidFill>
                </a:rPr>
                <a:t> x</a:t>
              </a:r>
              <a:r>
                <a:rPr lang="en-US" baseline="30000" dirty="0">
                  <a:solidFill>
                    <a:schemeClr val="bg1"/>
                  </a:solidFill>
                </a:rPr>
                <a:t>3 </a:t>
              </a:r>
              <a:r>
                <a:rPr lang="en-US" dirty="0">
                  <a:solidFill>
                    <a:schemeClr val="bg1"/>
                  </a:solidFill>
                </a:rPr>
                <a:t>+ </a:t>
              </a:r>
              <a:r>
                <a:rPr lang="en-US" b="1" i="1" dirty="0">
                  <a:solidFill>
                    <a:schemeClr val="bg1"/>
                  </a:solidFill>
                </a:rPr>
                <a:t>7</a:t>
              </a:r>
              <a:r>
                <a:rPr lang="en-US" dirty="0">
                  <a:solidFill>
                    <a:schemeClr val="bg1"/>
                  </a:solidFill>
                </a:rPr>
                <a:t> (mod </a:t>
              </a:r>
              <a:r>
                <a:rPr lang="en-US" b="1" dirty="0">
                  <a:solidFill>
                    <a:schemeClr val="bg1"/>
                  </a:solidFill>
                </a:rPr>
                <a:t>17</a:t>
              </a:r>
              <a:r>
                <a:rPr lang="en-US" dirty="0">
                  <a:solidFill>
                    <a:schemeClr val="bg1"/>
                  </a:solidFill>
                </a:rPr>
                <a:t>)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5430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A6EC9A-2809-4E7B-9546-6531A60044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B794C28-F512-496A-88AF-130F2F50A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/ Private Keys, Wallets &amp; Blockchain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F8F1A72-9B03-4FA4-8818-98F551D94B94}"/>
              </a:ext>
            </a:extLst>
          </p:cNvPr>
          <p:cNvSpPr/>
          <p:nvPr/>
        </p:nvSpPr>
        <p:spPr>
          <a:xfrm>
            <a:off x="3732212" y="1345211"/>
            <a:ext cx="1928798" cy="11107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rPr>
              <a:t>private key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FBA5E44-B9C4-4719-AB5F-F2F92F29A327}"/>
              </a:ext>
            </a:extLst>
          </p:cNvPr>
          <p:cNvSpPr/>
          <p:nvPr/>
        </p:nvSpPr>
        <p:spPr>
          <a:xfrm>
            <a:off x="6449211" y="1345211"/>
            <a:ext cx="2133600" cy="11107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rPr>
              <a:t>public key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5EFEE5CA-B1B7-4F62-A315-E96BFEC73D20}"/>
              </a:ext>
            </a:extLst>
          </p:cNvPr>
          <p:cNvSpPr/>
          <p:nvPr/>
        </p:nvSpPr>
        <p:spPr>
          <a:xfrm>
            <a:off x="5813410" y="1747231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C278978-3F26-4723-96BF-70901A78CC2A}"/>
              </a:ext>
            </a:extLst>
          </p:cNvPr>
          <p:cNvSpPr/>
          <p:nvPr/>
        </p:nvSpPr>
        <p:spPr>
          <a:xfrm>
            <a:off x="9371012" y="1345211"/>
            <a:ext cx="2133600" cy="11107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rPr>
              <a:t>address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F70579DE-C546-4D12-8B9A-E99A2E0007A8}"/>
              </a:ext>
            </a:extLst>
          </p:cNvPr>
          <p:cNvSpPr/>
          <p:nvPr/>
        </p:nvSpPr>
        <p:spPr>
          <a:xfrm>
            <a:off x="8735211" y="1747231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9D8CC14-44AE-4EE1-B9A5-3ABD92759201}"/>
              </a:ext>
            </a:extLst>
          </p:cNvPr>
          <p:cNvSpPr/>
          <p:nvPr/>
        </p:nvSpPr>
        <p:spPr>
          <a:xfrm>
            <a:off x="594559" y="3374407"/>
            <a:ext cx="2133600" cy="11107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rPr>
              <a:t>transaction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156FB21-4441-47D0-9A80-C861A0708216}"/>
              </a:ext>
            </a:extLst>
          </p:cNvPr>
          <p:cNvGrpSpPr/>
          <p:nvPr/>
        </p:nvGrpSpPr>
        <p:grpSpPr>
          <a:xfrm>
            <a:off x="2924029" y="3300833"/>
            <a:ext cx="3352800" cy="780394"/>
            <a:chOff x="2924029" y="3251694"/>
            <a:chExt cx="3352800" cy="780394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1DB0D664-BBB0-44DC-A66C-14C234C9A569}"/>
                </a:ext>
              </a:extLst>
            </p:cNvPr>
            <p:cNvSpPr/>
            <p:nvPr/>
          </p:nvSpPr>
          <p:spPr>
            <a:xfrm>
              <a:off x="2924029" y="3727288"/>
              <a:ext cx="33528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636F69-EFDE-4948-9D9B-CE8EADB63173}"/>
                </a:ext>
              </a:extLst>
            </p:cNvPr>
            <p:cNvSpPr txBox="1"/>
            <p:nvPr/>
          </p:nvSpPr>
          <p:spPr>
            <a:xfrm>
              <a:off x="3152629" y="3251694"/>
              <a:ext cx="286411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sign by </a:t>
              </a:r>
              <a:r>
                <a:rPr lang="en-US" sz="2800" dirty="0">
                  <a:solidFill>
                    <a:schemeClr val="tx2">
                      <a:lumMod val="75000"/>
                    </a:schemeClr>
                  </a:solidFill>
                </a:rPr>
                <a:t>private key</a:t>
              </a:r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B53C9B8-929F-4236-B8C5-75BE0A9798AE}"/>
              </a:ext>
            </a:extLst>
          </p:cNvPr>
          <p:cNvSpPr/>
          <p:nvPr/>
        </p:nvSpPr>
        <p:spPr>
          <a:xfrm>
            <a:off x="1898332" y="5213820"/>
            <a:ext cx="2133600" cy="11107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rPr>
              <a:t>signed transaction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9C4FD24-9F02-42CF-9682-3B11764C1B33}"/>
              </a:ext>
            </a:extLst>
          </p:cNvPr>
          <p:cNvSpPr/>
          <p:nvPr/>
        </p:nvSpPr>
        <p:spPr>
          <a:xfrm>
            <a:off x="7698523" y="5392609"/>
            <a:ext cx="2481178" cy="7532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rPr>
              <a:t>valid / invalid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C645ED2-5ED1-4426-AD8F-589B476D7229}"/>
              </a:ext>
            </a:extLst>
          </p:cNvPr>
          <p:cNvGrpSpPr/>
          <p:nvPr/>
        </p:nvGrpSpPr>
        <p:grpSpPr>
          <a:xfrm>
            <a:off x="4207482" y="5140246"/>
            <a:ext cx="3286239" cy="780394"/>
            <a:chOff x="3660547" y="4938035"/>
            <a:chExt cx="3286239" cy="780394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CA7C9FC6-9547-478D-8C3E-9D09A4ECCCBC}"/>
                </a:ext>
              </a:extLst>
            </p:cNvPr>
            <p:cNvSpPr/>
            <p:nvPr/>
          </p:nvSpPr>
          <p:spPr>
            <a:xfrm>
              <a:off x="3660547" y="5413629"/>
              <a:ext cx="3286239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AD18944-6E4B-44DD-9FFA-C380A8384FE3}"/>
                </a:ext>
              </a:extLst>
            </p:cNvPr>
            <p:cNvSpPr txBox="1"/>
            <p:nvPr/>
          </p:nvSpPr>
          <p:spPr>
            <a:xfrm>
              <a:off x="3970861" y="4938035"/>
              <a:ext cx="26434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verify by </a:t>
              </a:r>
              <a:r>
                <a:rPr lang="en-US" sz="2800" dirty="0">
                  <a:solidFill>
                    <a:schemeClr val="tx2">
                      <a:lumMod val="75000"/>
                    </a:schemeClr>
                  </a:solidFill>
                </a:rPr>
                <a:t>address</a:t>
              </a:r>
            </a:p>
          </p:txBody>
        </p:sp>
      </p:grp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2FB751F-E4B2-48CD-BCA8-A2609AE18381}"/>
              </a:ext>
            </a:extLst>
          </p:cNvPr>
          <p:cNvSpPr/>
          <p:nvPr/>
        </p:nvSpPr>
        <p:spPr>
          <a:xfrm>
            <a:off x="594559" y="1345211"/>
            <a:ext cx="2325655" cy="11107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tx1">
                      <a:alpha val="40000"/>
                    </a:schemeClr>
                  </a:outerShdw>
                </a:effectLst>
              </a:rPr>
              <a:t>wallet master key (seed)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2B7E5CAC-E686-43A7-9511-92F358ECA91D}"/>
              </a:ext>
            </a:extLst>
          </p:cNvPr>
          <p:cNvSpPr/>
          <p:nvPr/>
        </p:nvSpPr>
        <p:spPr>
          <a:xfrm>
            <a:off x="3077942" y="1747231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36D1EFD-A89C-4DC0-B009-C28D49178D70}"/>
              </a:ext>
            </a:extLst>
          </p:cNvPr>
          <p:cNvGrpSpPr/>
          <p:nvPr/>
        </p:nvGrpSpPr>
        <p:grpSpPr>
          <a:xfrm>
            <a:off x="6466648" y="3016353"/>
            <a:ext cx="5199512" cy="1784247"/>
            <a:chOff x="6466648" y="3016353"/>
            <a:chExt cx="5199512" cy="178424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1D782744-B93D-4285-807E-31E8EC85509C}"/>
                </a:ext>
              </a:extLst>
            </p:cNvPr>
            <p:cNvSpPr/>
            <p:nvPr/>
          </p:nvSpPr>
          <p:spPr>
            <a:xfrm>
              <a:off x="6466648" y="3016353"/>
              <a:ext cx="5037963" cy="1784247"/>
            </a:xfrm>
            <a:prstGeom prst="roundRect">
              <a:avLst>
                <a:gd name="adj" fmla="val 10403"/>
              </a:avLst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212E06AF-6D2B-4126-B9F2-D2CA4CE1075C}"/>
                </a:ext>
              </a:extLst>
            </p:cNvPr>
            <p:cNvSpPr/>
            <p:nvPr/>
          </p:nvSpPr>
          <p:spPr>
            <a:xfrm>
              <a:off x="6705349" y="3175495"/>
              <a:ext cx="2089217" cy="14531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</a:rPr>
                <a:t>signed transaction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27BFB42F-7FDB-44B7-ACC8-84DDD70C1839}"/>
                </a:ext>
              </a:extLst>
            </p:cNvPr>
            <p:cNvSpPr/>
            <p:nvPr/>
          </p:nvSpPr>
          <p:spPr>
            <a:xfrm>
              <a:off x="9019989" y="3155562"/>
              <a:ext cx="2256024" cy="45638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</a:rPr>
                <a:t>transaction data</a:t>
              </a: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A9BE2522-32F8-4963-8FBD-D848742872CA}"/>
                </a:ext>
              </a:extLst>
            </p:cNvPr>
            <p:cNvSpPr/>
            <p:nvPr/>
          </p:nvSpPr>
          <p:spPr>
            <a:xfrm>
              <a:off x="9019989" y="4256993"/>
              <a:ext cx="2256024" cy="456387"/>
            </a:xfrm>
            <a:prstGeom prst="roundRect">
              <a:avLst/>
            </a:prstGeom>
            <a:solidFill>
              <a:schemeClr val="accent1">
                <a:alpha val="3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  <a:effectLst>
                    <a:outerShdw blurRad="63500" algn="ctr" rotWithShape="0">
                      <a:schemeClr val="bg1">
                        <a:alpha val="40000"/>
                      </a:schemeClr>
                    </a:outerShdw>
                  </a:effectLst>
                </a:rPr>
                <a:t>public key: (x, y)</a:t>
              </a: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B6B4708-E207-4311-BFDF-839E039BE96B}"/>
                </a:ext>
              </a:extLst>
            </p:cNvPr>
            <p:cNvSpPr/>
            <p:nvPr/>
          </p:nvSpPr>
          <p:spPr>
            <a:xfrm>
              <a:off x="9019989" y="3711100"/>
              <a:ext cx="2256024" cy="45638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schemeClr val="tx1">
                        <a:alpha val="40000"/>
                      </a:schemeClr>
                    </a:outerShdw>
                  </a:effectLst>
                </a:rPr>
                <a:t>signature: (v, r, s)</a:t>
              </a:r>
            </a:p>
          </p:txBody>
        </p:sp>
        <p:sp>
          <p:nvSpPr>
            <p:cNvPr id="3" name="Arrow: Curved Left 2">
              <a:extLst>
                <a:ext uri="{FF2B5EF4-FFF2-40B4-BE49-F238E27FC236}">
                  <a16:creationId xmlns:a16="http://schemas.microsoft.com/office/drawing/2014/main" id="{35A23424-640C-4D4B-BA17-E32914C980FA}"/>
                </a:ext>
              </a:extLst>
            </p:cNvPr>
            <p:cNvSpPr/>
            <p:nvPr/>
          </p:nvSpPr>
          <p:spPr>
            <a:xfrm>
              <a:off x="11347907" y="3886200"/>
              <a:ext cx="318253" cy="628171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/>
                </a:solidFill>
              </a:endParaRPr>
            </a:p>
          </p:txBody>
        </p:sp>
        <p:sp>
          <p:nvSpPr>
            <p:cNvPr id="28" name="Arrow: Curved Left 27">
              <a:extLst>
                <a:ext uri="{FF2B5EF4-FFF2-40B4-BE49-F238E27FC236}">
                  <a16:creationId xmlns:a16="http://schemas.microsoft.com/office/drawing/2014/main" id="{4FBEA6B4-15D9-4620-9A08-99A75F646217}"/>
                </a:ext>
              </a:extLst>
            </p:cNvPr>
            <p:cNvSpPr/>
            <p:nvPr/>
          </p:nvSpPr>
          <p:spPr>
            <a:xfrm>
              <a:off x="11347907" y="3374408"/>
              <a:ext cx="318253" cy="1139962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1218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6" grpId="0" animBg="1"/>
      <p:bldP spid="18" grpId="0" animBg="1"/>
      <p:bldP spid="2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F882B4-1CCA-4DB6-982E-CBF4DE2DAF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B415C-BB91-495A-BEA1-844B6BB36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The </a:t>
            </a:r>
            <a:r>
              <a:rPr lang="en-US" sz="3200" b="1" dirty="0">
                <a:hlinkClick r:id="rId2"/>
              </a:rPr>
              <a:t>BIP-32 standard</a:t>
            </a:r>
            <a:r>
              <a:rPr lang="en-US" sz="3200" b="1" dirty="0"/>
              <a:t> </a:t>
            </a:r>
            <a:r>
              <a:rPr lang="en-US" sz="3200" dirty="0"/>
              <a:t>defines how a crypto-wallet can generate </a:t>
            </a:r>
            <a:r>
              <a:rPr lang="en-US" sz="3200"/>
              <a:t>multiple keys </a:t>
            </a:r>
            <a:r>
              <a:rPr lang="en-US" sz="3200" dirty="0"/>
              <a:t>+ addresses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The wallet is initialized by</a:t>
            </a:r>
            <a:br>
              <a:rPr lang="en-US" sz="3000" dirty="0"/>
            </a:br>
            <a:r>
              <a:rPr lang="en-US" sz="3000" dirty="0"/>
              <a:t>a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256-bit master key </a:t>
            </a:r>
            <a:r>
              <a:rPr lang="en-US" sz="3000" dirty="0"/>
              <a:t>(seed)</a:t>
            </a:r>
          </a:p>
          <a:p>
            <a:pPr lvl="1">
              <a:lnSpc>
                <a:spcPct val="11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HMAC</a:t>
            </a:r>
            <a:r>
              <a:rPr lang="en-US" sz="3000" dirty="0"/>
              <a:t> +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ECC</a:t>
            </a:r>
            <a:r>
              <a:rPr lang="en-US" sz="3000" dirty="0"/>
              <a:t> math used to</a:t>
            </a:r>
            <a:br>
              <a:rPr lang="en-US" sz="3000" dirty="0"/>
            </a:br>
            <a:r>
              <a:rPr lang="en-US" sz="3000" dirty="0"/>
              <a:t>generate multiple accounts</a:t>
            </a:r>
          </a:p>
          <a:p>
            <a:pPr lvl="2">
              <a:lnSpc>
                <a:spcPct val="110000"/>
              </a:lnSpc>
            </a:pPr>
            <a:r>
              <a:rPr lang="en-US" sz="2800" dirty="0"/>
              <a:t>Through a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derivation path</a:t>
            </a:r>
          </a:p>
          <a:p>
            <a:pPr lvl="2">
              <a:lnSpc>
                <a:spcPct val="110000"/>
              </a:lnSpc>
            </a:pPr>
            <a:r>
              <a:rPr lang="en-US" sz="2800" dirty="0"/>
              <a:t>E.g.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m/44'/60'/1'/12</a:t>
            </a:r>
          </a:p>
          <a:p>
            <a:pPr lvl="2">
              <a:lnSpc>
                <a:spcPct val="110000"/>
              </a:lnSpc>
            </a:pPr>
            <a:r>
              <a:rPr lang="en-US" sz="2800" dirty="0"/>
              <a:t>Each account holds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private</a:t>
            </a:r>
            <a:br>
              <a:rPr lang="en-US" sz="2800" dirty="0"/>
            </a:b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key</a:t>
            </a:r>
            <a:r>
              <a:rPr lang="en-US" sz="2800" dirty="0"/>
              <a:t>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public key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address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ED45019-B70F-44F8-A748-ED7800C4A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ECC and Wallets: BIP32</a:t>
            </a:r>
          </a:p>
        </p:txBody>
      </p:sp>
      <p:pic>
        <p:nvPicPr>
          <p:cNvPr id="1026" name="Picture 2" descr="https://github.com/bitcoin/bips/raw/master/bip-0032/derivation.png">
            <a:extLst>
              <a:ext uri="{FF2B5EF4-FFF2-40B4-BE49-F238E27FC236}">
                <a16:creationId xmlns:a16="http://schemas.microsoft.com/office/drawing/2014/main" id="{C88F5C08-BE92-425D-93A1-066C9CDE3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812" y="1905000"/>
            <a:ext cx="6306206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862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986ECB-669E-4CA9-92E0-61948A635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1F1340-59EA-4947-B93A-69695DDD1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Wallet seed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 / CSPRNG </a:t>
            </a:r>
            <a:r>
              <a:rPr lang="en-US" dirty="0">
                <a:sym typeface="Wingdings" panose="05000000000000000000" pitchFamily="2" charset="2"/>
              </a:rPr>
              <a:t> private key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k</a:t>
            </a:r>
            <a:r>
              <a:rPr lang="en-US" dirty="0">
                <a:sym typeface="Wingdings" panose="05000000000000000000" pitchFamily="2" charset="2"/>
              </a:rPr>
              <a:t>  pubic key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P</a:t>
            </a:r>
            <a:r>
              <a:rPr lang="en-US" dirty="0">
                <a:sym typeface="Wingdings" panose="05000000000000000000" pitchFamily="2" charset="2"/>
              </a:rPr>
              <a:t> 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h</a:t>
            </a:r>
            <a:r>
              <a:rPr lang="en-US" dirty="0">
                <a:sym typeface="Wingdings" panose="05000000000000000000" pitchFamily="2" charset="2"/>
              </a:rPr>
              <a:t> = Keccak256(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P</a:t>
            </a:r>
            <a:r>
              <a:rPr lang="en-US" dirty="0">
                <a:sym typeface="Wingdings" panose="05000000000000000000" pitchFamily="2" charset="2"/>
              </a:rPr>
              <a:t>)  Last160bits(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h</a:t>
            </a:r>
            <a:r>
              <a:rPr lang="en-US" dirty="0">
                <a:sym typeface="Wingdings" panose="05000000000000000000" pitchFamily="2" charset="2"/>
              </a:rPr>
              <a:t>)  address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A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Address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collision </a:t>
            </a:r>
            <a:r>
              <a:rPr lang="en-US" dirty="0"/>
              <a:t>probability = 1 / 2</a:t>
            </a:r>
            <a:r>
              <a:rPr lang="en-US" b="1" baseline="30000" dirty="0"/>
              <a:t>160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EDE604-4878-4239-AAA7-44BFBB54E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Generating an Ethereum Address</a:t>
            </a:r>
            <a:endParaRPr lang="en-US" dirty="0"/>
          </a:p>
        </p:txBody>
      </p:sp>
      <p:pic>
        <p:nvPicPr>
          <p:cNvPr id="2050" name="Picture 2" descr="Ð ÐµÐ·ÑÐ»ÑÐ°Ñ Ñ Ð¸Ð·Ð¾Ð±ÑÐ°Ð¶ÐµÐ½Ð¸Ðµ Ð·Ð° Generating an ethereum Address keccak">
            <a:extLst>
              <a:ext uri="{FF2B5EF4-FFF2-40B4-BE49-F238E27FC236}">
                <a16:creationId xmlns:a16="http://schemas.microsoft.com/office/drawing/2014/main" id="{6E069BF3-9BEF-4EF5-8043-66BBC6585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496" y="2548760"/>
            <a:ext cx="9775833" cy="3193532"/>
          </a:xfrm>
          <a:prstGeom prst="roundRect">
            <a:avLst>
              <a:gd name="adj" fmla="val 21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576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5EED02-0BA5-4405-8996-99A263DA9E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6B357-EEFC-4FA2-9CB1-2438B8DA3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Wallet seed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sz="3200" dirty="0"/>
              <a:t> / CSPRNG </a:t>
            </a:r>
            <a:r>
              <a:rPr lang="en-US" sz="3200" dirty="0">
                <a:sym typeface="Wingdings" panose="05000000000000000000" pitchFamily="2" charset="2"/>
              </a:rPr>
              <a:t> private key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k</a:t>
            </a:r>
            <a:r>
              <a:rPr lang="en-US" sz="3200" dirty="0">
                <a:sym typeface="Wingdings" panose="05000000000000000000" pitchFamily="2" charset="2"/>
              </a:rPr>
              <a:t>  pubic key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P</a:t>
            </a:r>
            <a:r>
              <a:rPr lang="en-US" sz="3200" dirty="0">
                <a:sym typeface="Wingdings" panose="05000000000000000000" pitchFamily="2" charset="2"/>
              </a:rPr>
              <a:t>  WIF compressed public key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W</a:t>
            </a:r>
            <a:r>
              <a:rPr lang="en-US" sz="3200" dirty="0">
                <a:sym typeface="Wingdings" panose="05000000000000000000" pitchFamily="2" charset="2"/>
              </a:rPr>
              <a:t>  RIPEMD160(SHA256(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W</a:t>
            </a:r>
            <a:r>
              <a:rPr lang="en-US" sz="3200" dirty="0">
                <a:sym typeface="Wingdings" panose="05000000000000000000" pitchFamily="2" charset="2"/>
              </a:rPr>
              <a:t>))  address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A</a:t>
            </a:r>
            <a:endParaRPr lang="en-US" sz="3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FBFB18D-365D-49BD-8C6B-61133B676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a Bitcoin Address</a:t>
            </a:r>
          </a:p>
        </p:txBody>
      </p:sp>
      <p:pic>
        <p:nvPicPr>
          <p:cNvPr id="5" name="Picture 3" descr="C:\Users\pc1\Desktop\saddsaa.png">
            <a:extLst>
              <a:ext uri="{FF2B5EF4-FFF2-40B4-BE49-F238E27FC236}">
                <a16:creationId xmlns:a16="http://schemas.microsoft.com/office/drawing/2014/main" id="{7BB0901E-ABD8-486A-8D02-272A02AAA6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4134" r="4806"/>
          <a:stretch/>
        </p:blipFill>
        <p:spPr bwMode="auto">
          <a:xfrm>
            <a:off x="695096" y="2514600"/>
            <a:ext cx="10784050" cy="3899106"/>
          </a:xfrm>
          <a:prstGeom prst="roundRect">
            <a:avLst>
              <a:gd name="adj" fmla="val 1215"/>
            </a:avLst>
          </a:prstGeom>
          <a:noFill/>
        </p:spPr>
      </p:pic>
    </p:spTree>
    <p:extLst>
      <p:ext uri="{BB962C8B-B14F-4D97-AF65-F5344CB8AC3E}">
        <p14:creationId xmlns:p14="http://schemas.microsoft.com/office/powerpoint/2010/main" val="23449218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4DA8E-FA44-4F34-8921-0E2DCD51A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3AA64D3-E0BA-4C44-BBC6-8B3DF1402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109081"/>
            <a:ext cx="11804822" cy="5570355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Generate random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private key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k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Derive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public key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sz="3200" dirty="0"/>
              <a:t> from it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Pc </a:t>
            </a:r>
            <a:r>
              <a:rPr lang="en-US" sz="3200" dirty="0"/>
              <a:t>=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CompressPublicKey</a:t>
            </a:r>
            <a:r>
              <a:rPr lang="en-US" sz="3200" dirty="0"/>
              <a:t>(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sz="3200" dirty="0"/>
              <a:t>)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hash</a:t>
            </a:r>
            <a:r>
              <a:rPr lang="en-US" sz="3200" dirty="0"/>
              <a:t> =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RIPEMD160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SHA256</a:t>
            </a:r>
            <a:r>
              <a:rPr lang="en-US" sz="3200" dirty="0"/>
              <a:t>(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Pc</a:t>
            </a:r>
            <a:r>
              <a:rPr lang="en-US" sz="3200" dirty="0"/>
              <a:t>))</a:t>
            </a: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Base58CheckEncode</a:t>
            </a:r>
            <a:r>
              <a:rPr lang="en-US" sz="3200" dirty="0"/>
              <a:t>(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hash</a:t>
            </a:r>
            <a:r>
              <a:rPr lang="en-US" sz="3200" dirty="0"/>
              <a:t>,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network</a:t>
            </a:r>
            <a:r>
              <a:rPr lang="en-US" sz="3200" dirty="0"/>
              <a:t>)</a:t>
            </a:r>
          </a:p>
          <a:p>
            <a:pPr marL="714375" lvl="1" indent="-411163">
              <a:lnSpc>
                <a:spcPct val="100000"/>
              </a:lnSpc>
            </a:pPr>
            <a:r>
              <a:rPr lang="en-US" sz="3000" dirty="0"/>
              <a:t>Calculate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checksum</a:t>
            </a:r>
            <a:r>
              <a:rPr lang="en-US" sz="3000" dirty="0"/>
              <a:t> =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SHA256</a:t>
            </a:r>
            <a:r>
              <a:rPr lang="en-US" sz="3000" dirty="0"/>
              <a:t>(</a:t>
            </a:r>
            <a:br>
              <a:rPr lang="en-US" sz="3000" dirty="0"/>
            </a:b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SHA256</a:t>
            </a:r>
            <a:r>
              <a:rPr lang="en-US" sz="3000" dirty="0"/>
              <a:t>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network</a:t>
            </a:r>
            <a:r>
              <a:rPr lang="en-US" sz="3000" dirty="0"/>
              <a:t> +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hash</a:t>
            </a:r>
            <a:r>
              <a:rPr lang="en-US" sz="3000" dirty="0"/>
              <a:t>)) [:4]</a:t>
            </a:r>
          </a:p>
          <a:p>
            <a:pPr marL="714375" lvl="1" indent="-411163">
              <a:lnSpc>
                <a:spcPct val="10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Base58Encode </a:t>
            </a:r>
            <a:r>
              <a:rPr lang="en-US" sz="3000" dirty="0"/>
              <a:t>(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network</a:t>
            </a:r>
            <a:br>
              <a:rPr lang="en-US" sz="3000" dirty="0"/>
            </a:br>
            <a:r>
              <a:rPr lang="en-US" sz="3000" dirty="0"/>
              <a:t>+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hash</a:t>
            </a:r>
            <a:r>
              <a:rPr lang="en-US" sz="3000" dirty="0"/>
              <a:t> +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checksum</a:t>
            </a:r>
            <a:r>
              <a:rPr lang="en-US" sz="3000" dirty="0"/>
              <a:t>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7EB8EAF-2D4C-43D6-A32E-F61825563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</a:t>
            </a:r>
            <a:r>
              <a:rPr lang="en-US" dirty="0">
                <a:sym typeface="Wingdings" panose="05000000000000000000" pitchFamily="2" charset="2"/>
              </a:rPr>
              <a:t> Bitcoin Address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AB4FB6-9C92-4498-85DC-C937B1F18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8744" y="1140611"/>
            <a:ext cx="4439394" cy="526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27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C11DFA-8C60-4887-932B-2136C8E564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9CCAFF2-1CD1-4C5A-8DDF-A4697672B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 Bitcoin Address in Python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05C521-7641-47B9-947E-9321C17FD5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613" y="1887900"/>
            <a:ext cx="11277598" cy="439043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import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bitcoin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hashlib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binascii</a:t>
            </a:r>
          </a:p>
          <a:p>
            <a:pPr>
              <a:lnSpc>
                <a:spcPct val="105000"/>
              </a:lnSpc>
            </a:pPr>
            <a:endParaRPr lang="en-US" sz="1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def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private_key_to_public_key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(privKeyHex: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str)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-&gt;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(int,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int):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privateKey = int(privKeyHex, 16)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return bitcoin.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fast_multiply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(bitcoin.G, privateKey)</a:t>
            </a:r>
          </a:p>
          <a:p>
            <a:pPr>
              <a:lnSpc>
                <a:spcPct val="105000"/>
              </a:lnSpc>
            </a:pPr>
            <a:endParaRPr lang="en-US" sz="1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def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pubkey_to_address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(pubKey: str, magic_byte = 0) -&gt; str: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pubKeyBytes = binascii.unhexlify(pubKey)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sha256val = hashlib.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sha256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(pubKeyBytes).digest()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ripemd160val = hashlib.new(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'ripemd160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', sha256val).digest()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return bitcoin.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bin_to_b58check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(ripemd160val, magic_byte)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E43BF2-EF59-4F59-A9C1-ABD3CE3B5F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614" y="1099011"/>
            <a:ext cx="11277598" cy="51244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pip install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bitcoin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59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C11DFA-8C60-4887-932B-2136C8E564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9CCAFF2-1CD1-4C5A-8DDF-A4697672B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 Bitcoin Address in Python (2)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05C521-7641-47B9-947E-9321C17FD5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812" y="1104088"/>
            <a:ext cx="11125200" cy="365638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private_key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= bitcoin.random_key()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print("Private key (hex):", private_key)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public_key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= private_key_to_public_key(private_key)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print("Public key (x,y) coordinates:", public_key)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compressed_public_key 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= bitcoin.compress(public_key)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print("Public key (hex compressed):", compressed_public_key)</a:t>
            </a:r>
          </a:p>
          <a:p>
            <a:pPr>
              <a:lnSpc>
                <a:spcPct val="105000"/>
              </a:lnSpc>
              <a:spcBef>
                <a:spcPts val="1200"/>
              </a:spcBef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address =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pubkey_to_address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(compressed_public_key)</a:t>
            </a:r>
          </a:p>
          <a:p>
            <a:pPr>
              <a:lnSpc>
                <a:spcPct val="105000"/>
              </a:lnSpc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print("Compressed Bitcoin address (base58check):", address)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AC9A2A-E1FE-4FA7-85A1-B5FD2D114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14" y="5004290"/>
            <a:ext cx="10058398" cy="148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93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406717"/>
            <a:ext cx="10815551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Live Demo</a:t>
            </a:r>
          </a:p>
        </p:txBody>
      </p:sp>
      <p:sp>
        <p:nvSpPr>
          <p:cNvPr id="4" name="Subtitle 2"/>
          <p:cNvSpPr>
            <a:spLocks noGrp="1"/>
          </p:cNvSpPr>
          <p:nvPr>
            <p:ph type="body" idx="1"/>
          </p:nvPr>
        </p:nvSpPr>
        <p:spPr>
          <a:xfrm>
            <a:off x="681684" y="5187835"/>
            <a:ext cx="10815551" cy="1365365"/>
          </a:xfrm>
        </p:spPr>
        <p:txBody>
          <a:bodyPr/>
          <a:lstStyle/>
          <a:p>
            <a:r>
              <a:rPr lang="en-US" dirty="0"/>
              <a:t>Generate a Bitcoin Address</a:t>
            </a:r>
            <a:r>
              <a:rPr lang="en-US"/>
              <a:t>: </a:t>
            </a:r>
            <a:r>
              <a:rPr lang="en-US">
                <a:hlinkClick r:id="rId3"/>
              </a:rPr>
              <a:t>https://www.bitaddress.org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755AA5-A442-4C43-BE4B-F2B9ED617D86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232049" y="609600"/>
            <a:ext cx="5724725" cy="351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433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953000"/>
            <a:ext cx="10815551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Exercises</a:t>
            </a:r>
          </a:p>
        </p:txBody>
      </p:sp>
      <p:pic>
        <p:nvPicPr>
          <p:cNvPr id="5" name="Picture 3" descr="C:\Users\pc1\Desktop\crypto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82104" y="1263367"/>
            <a:ext cx="4614710" cy="3461033"/>
          </a:xfrm>
          <a:prstGeom prst="rect">
            <a:avLst/>
          </a:prstGeom>
          <a:noFill/>
          <a:effectLst>
            <a:softEdge rad="317500"/>
          </a:effectLst>
        </p:spPr>
      </p:pic>
      <p:sp>
        <p:nvSpPr>
          <p:cNvPr id="4" name="Subtitle 2"/>
          <p:cNvSpPr>
            <a:spLocks noGrp="1"/>
          </p:cNvSpPr>
          <p:nvPr>
            <p:ph type="body" idx="1"/>
          </p:nvPr>
        </p:nvSpPr>
        <p:spPr>
          <a:xfrm>
            <a:off x="681684" y="5788744"/>
            <a:ext cx="10815551" cy="719034"/>
          </a:xfrm>
        </p:spPr>
        <p:txBody>
          <a:bodyPr/>
          <a:lstStyle/>
          <a:p>
            <a:r>
              <a:rPr lang="en-US" dirty="0"/>
              <a:t>Calculating Hashes and Bitcoin Addresses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BC715C-55FE-4A44-A080-DE59B6B5614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41412" y="1905000"/>
            <a:ext cx="2179509" cy="21795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6949BF-E307-408E-92F6-854C317F87CD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066212" y="2053693"/>
            <a:ext cx="1880380" cy="188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A7D94F-B14B-4804-8D39-A4B702A488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EC1D2-54D5-4F3F-8768-EB6920D0E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151121"/>
            <a:ext cx="6894599" cy="557035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Leaf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node</a:t>
            </a:r>
            <a:r>
              <a:rPr lang="en-US" dirty="0"/>
              <a:t> == data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block</a:t>
            </a:r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Non-leaf node</a:t>
            </a:r>
            <a:r>
              <a:rPr lang="en-US" dirty="0"/>
              <a:t> ==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cryptographic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hash</a:t>
            </a:r>
            <a:r>
              <a:rPr lang="en-US" dirty="0"/>
              <a:t> of its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child nodes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Efficient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secure</a:t>
            </a:r>
            <a:r>
              <a:rPr lang="en-US" dirty="0"/>
              <a:t> verification </a:t>
            </a:r>
          </a:p>
          <a:p>
            <a:r>
              <a:rPr lang="en-US" dirty="0"/>
              <a:t>Designed to ensure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blocks</a:t>
            </a:r>
            <a:r>
              <a:rPr lang="en-US" dirty="0"/>
              <a:t> of data can be received from other peers in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peer-to-peer network</a:t>
            </a:r>
          </a:p>
          <a:p>
            <a:r>
              <a:rPr lang="en-US" dirty="0"/>
              <a:t>Edits and re-organizations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fast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AA07E4-BB74-45B6-AE80-39A396D2E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 Tree</a:t>
            </a:r>
          </a:p>
        </p:txBody>
      </p:sp>
      <p:pic>
        <p:nvPicPr>
          <p:cNvPr id="5123" name="Picture 3" descr="C:\Users\pc1\Desktop\JMS6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13612" y="1752600"/>
            <a:ext cx="4366517" cy="3886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4841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2339F3-E0F3-4792-9CFD-E1BF42D25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520AFFF-76C2-4B29-9F95-9462D5813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point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 </a:t>
            </a:r>
            <a:r>
              <a:rPr lang="en-US" dirty="0"/>
              <a:t>is on the curve</a:t>
            </a:r>
            <a:br>
              <a:rPr lang="en-US" dirty="0"/>
            </a:br>
            <a:r>
              <a:rPr lang="bg-BG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2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= x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3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+ 7</a:t>
            </a:r>
            <a:r>
              <a:rPr lang="en-US" dirty="0"/>
              <a:t> over the finite field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600" b="1" baseline="-25000" dirty="0">
                <a:solidFill>
                  <a:schemeClr val="tx2">
                    <a:lumMod val="75000"/>
                  </a:schemeClr>
                </a:solidFill>
              </a:rPr>
              <a:t>17</a:t>
            </a:r>
            <a:endParaRPr lang="en-US" b="1" baseline="-250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(x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3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+ 7 - y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≡ 0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mod 17)</a:t>
            </a:r>
          </a:p>
          <a:p>
            <a:pPr lvl="1"/>
            <a:r>
              <a:rPr lang="bg-BG" dirty="0"/>
              <a:t>(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bg-BG" dirty="0"/>
              <a:t>**3 + 7</a:t>
            </a:r>
            <a:r>
              <a:rPr lang="en-US" dirty="0"/>
              <a:t> -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bg-BG" dirty="0"/>
              <a:t>**2) % 17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== 0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68B9F2-FF8A-4742-8966-099D1C313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Calculating Elliptic Curves over Finite Fields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094E91C-4EFE-4010-A9C0-ABCE887AE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012" y="3834694"/>
            <a:ext cx="10515600" cy="235393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ED3665DF-B038-4765-95E9-8A8122C774E2}"/>
              </a:ext>
            </a:extLst>
          </p:cNvPr>
          <p:cNvGrpSpPr/>
          <p:nvPr/>
        </p:nvGrpSpPr>
        <p:grpSpPr>
          <a:xfrm>
            <a:off x="6551612" y="1148860"/>
            <a:ext cx="5257800" cy="5175741"/>
            <a:chOff x="6551612" y="1148860"/>
            <a:chExt cx="5257800" cy="517574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463AE9B-1948-40C6-828F-968926604211}"/>
                </a:ext>
              </a:extLst>
            </p:cNvPr>
            <p:cNvGrpSpPr/>
            <p:nvPr/>
          </p:nvGrpSpPr>
          <p:grpSpPr>
            <a:xfrm>
              <a:off x="6551612" y="1148860"/>
              <a:ext cx="5257800" cy="5175741"/>
              <a:chOff x="6704012" y="1149413"/>
              <a:chExt cx="5105400" cy="5022787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C4E07525-19B7-4450-82D7-682997DFDF5A}"/>
                  </a:ext>
                </a:extLst>
              </p:cNvPr>
              <p:cNvGrpSpPr/>
              <p:nvPr/>
            </p:nvGrpSpPr>
            <p:grpSpPr>
              <a:xfrm>
                <a:off x="6704012" y="1149413"/>
                <a:ext cx="5105400" cy="5022787"/>
                <a:chOff x="6399212" y="794303"/>
                <a:chExt cx="5206435" cy="5590596"/>
              </a:xfrm>
            </p:grpSpPr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4F5AFE8F-2AD7-4EEC-931A-9055383101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-6243"/>
                <a:stretch/>
              </p:blipFill>
              <p:spPr>
                <a:xfrm>
                  <a:off x="6399212" y="814544"/>
                  <a:ext cx="5206435" cy="5570355"/>
                </a:xfrm>
                <a:prstGeom prst="roundRect">
                  <a:avLst>
                    <a:gd name="adj" fmla="val 346"/>
                  </a:avLst>
                </a:prstGeom>
                <a:solidFill>
                  <a:schemeClr val="tx1"/>
                </a:solidFill>
              </p:spPr>
            </p:pic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DD423503-D9A5-4971-AF51-E529FC5EBAB0}"/>
                    </a:ext>
                  </a:extLst>
                </p:cNvPr>
                <p:cNvSpPr/>
                <p:nvPr/>
              </p:nvSpPr>
              <p:spPr>
                <a:xfrm>
                  <a:off x="6438445" y="794303"/>
                  <a:ext cx="5127968" cy="49866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bg1"/>
                      </a:solidFill>
                    </a:rPr>
                    <a:t>y</a:t>
                  </a:r>
                  <a:r>
                    <a:rPr lang="en-US" baseline="30000" dirty="0">
                      <a:solidFill>
                        <a:schemeClr val="bg1"/>
                      </a:solidFill>
                    </a:rPr>
                    <a:t>2 </a:t>
                  </a:r>
                  <a:r>
                    <a:rPr lang="en-US" b="1" dirty="0">
                      <a:solidFill>
                        <a:schemeClr val="bg1"/>
                      </a:solidFill>
                    </a:rPr>
                    <a:t>≡</a:t>
                  </a:r>
                  <a:r>
                    <a:rPr lang="en-US" dirty="0">
                      <a:solidFill>
                        <a:schemeClr val="bg1"/>
                      </a:solidFill>
                    </a:rPr>
                    <a:t> x</a:t>
                  </a:r>
                  <a:r>
                    <a:rPr lang="en-US" baseline="30000" dirty="0">
                      <a:solidFill>
                        <a:schemeClr val="bg1"/>
                      </a:solidFill>
                    </a:rPr>
                    <a:t>3 </a:t>
                  </a:r>
                  <a:r>
                    <a:rPr lang="en-US" dirty="0">
                      <a:solidFill>
                        <a:schemeClr val="bg1"/>
                      </a:solidFill>
                    </a:rPr>
                    <a:t>+ </a:t>
                  </a:r>
                  <a:r>
                    <a:rPr lang="en-US" b="1" i="1" dirty="0">
                      <a:solidFill>
                        <a:schemeClr val="bg1"/>
                      </a:solidFill>
                    </a:rPr>
                    <a:t>7</a:t>
                  </a:r>
                  <a:r>
                    <a:rPr lang="en-US" dirty="0">
                      <a:solidFill>
                        <a:schemeClr val="bg1"/>
                      </a:solidFill>
                    </a:rPr>
                    <a:t> (mod </a:t>
                  </a:r>
                  <a:r>
                    <a:rPr lang="en-US" b="1" dirty="0">
                      <a:solidFill>
                        <a:schemeClr val="bg1"/>
                      </a:solidFill>
                    </a:rPr>
                    <a:t>17</a:t>
                  </a:r>
                  <a:r>
                    <a:rPr lang="en-US" dirty="0">
                      <a:solidFill>
                        <a:schemeClr val="bg1"/>
                      </a:solidFill>
                    </a:rPr>
                    <a:t>)</a:t>
                  </a:r>
                  <a:endParaRPr lang="en-US" b="1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4D516A45-B672-441C-9F77-997E3EFC20D3}"/>
                  </a:ext>
                </a:extLst>
              </p:cNvPr>
              <p:cNvSpPr/>
              <p:nvPr/>
            </p:nvSpPr>
            <p:spPr>
              <a:xfrm>
                <a:off x="8197402" y="3752190"/>
                <a:ext cx="288000" cy="288000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5598C9C-BBDE-41EE-9856-49E6FAFF4F5E}"/>
                </a:ext>
              </a:extLst>
            </p:cNvPr>
            <p:cNvSpPr txBox="1"/>
            <p:nvPr/>
          </p:nvSpPr>
          <p:spPr>
            <a:xfrm>
              <a:off x="8238172" y="3982720"/>
              <a:ext cx="3481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9616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A7D94F-B14B-4804-8D39-A4B702A488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EC1D2-54D5-4F3F-8768-EB6920D0E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4" y="1219200"/>
            <a:ext cx="4913398" cy="525779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Merkle root</a:t>
            </a:r>
          </a:p>
          <a:p>
            <a:pPr lvl="1">
              <a:lnSpc>
                <a:spcPct val="110000"/>
              </a:lnSpc>
            </a:pPr>
            <a:r>
              <a:rPr lang="en-US" sz="2800" dirty="0"/>
              <a:t>The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hash</a:t>
            </a:r>
            <a:r>
              <a:rPr lang="en-US" sz="2800" dirty="0"/>
              <a:t> of the hashes of all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transactions </a:t>
            </a:r>
            <a:r>
              <a:rPr lang="en-US" sz="2800" dirty="0"/>
              <a:t>in the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block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Block header</a:t>
            </a:r>
          </a:p>
          <a:p>
            <a:pPr lvl="1">
              <a:lnSpc>
                <a:spcPct val="110000"/>
              </a:lnSpc>
            </a:pPr>
            <a:r>
              <a:rPr lang="en-US" sz="2800" dirty="0"/>
              <a:t>Includes also the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hash</a:t>
            </a:r>
            <a:r>
              <a:rPr lang="en-US" sz="2800" dirty="0"/>
              <a:t> of the previous block’s header</a:t>
            </a:r>
          </a:p>
          <a:p>
            <a:pPr lvl="1">
              <a:lnSpc>
                <a:spcPct val="110000"/>
              </a:lnSpc>
            </a:pPr>
            <a:r>
              <a:rPr lang="en-US" sz="2800" dirty="0"/>
              <a:t>Hashed with a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nonce</a:t>
            </a:r>
            <a:r>
              <a:rPr lang="en-US" sz="2800" dirty="0"/>
              <a:t> to obtain the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</a:rPr>
              <a:t>PoW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value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AA07E4-BB74-45B6-AE80-39A396D2E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Blockchain and Merkle Trees</a:t>
            </a:r>
          </a:p>
        </p:txBody>
      </p:sp>
      <p:pic>
        <p:nvPicPr>
          <p:cNvPr id="2052" name="Picture 4" descr="Резултат с изображение за merkle tree blockchain">
            <a:extLst>
              <a:ext uri="{FF2B5EF4-FFF2-40B4-BE49-F238E27FC236}">
                <a16:creationId xmlns:a16="http://schemas.microsoft.com/office/drawing/2014/main" id="{F28E767B-54F9-4FFC-A4A3-DC5C3D2948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0324" y="1612373"/>
            <a:ext cx="6592888" cy="4178827"/>
          </a:xfrm>
          <a:prstGeom prst="roundRect">
            <a:avLst>
              <a:gd name="adj" fmla="val 432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41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FB801-5BFA-4B4D-B0F5-DB02F5EC2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812" y="4894400"/>
            <a:ext cx="10363200" cy="820600"/>
          </a:xfrm>
        </p:spPr>
        <p:txBody>
          <a:bodyPr/>
          <a:lstStyle/>
          <a:p>
            <a:r>
              <a:rPr lang="en-US" dirty="0"/>
              <a:t>Post-Quantum Cryptography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78881-FA1C-4FD0-813B-50B2C88280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Quantum-Resistant Crypto Algorithms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28C02D-7F9E-4434-8248-566293B3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143" y="1299959"/>
            <a:ext cx="6766537" cy="3252498"/>
          </a:xfrm>
          <a:prstGeom prst="rect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50566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02D538-9344-40BB-BEC7-CA7D2D7A8D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1A659-6046-4357-AA8F-5E07D9DBE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en-US" dirty="0"/>
              <a:t>-bit number can be factored in time of order O(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en-US" dirty="0"/>
              <a:t>^3) using a quantum computer of 5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en-US" dirty="0"/>
              <a:t>+1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qubits</a:t>
            </a:r>
            <a:r>
              <a:rPr lang="en-US" dirty="0"/>
              <a:t> (using Shor's algorithm)</a:t>
            </a:r>
          </a:p>
          <a:p>
            <a:pPr lvl="1"/>
            <a:r>
              <a:rPr lang="en-US" sz="2700" dirty="0"/>
              <a:t>See </a:t>
            </a:r>
            <a:r>
              <a:rPr lang="en-US" sz="2700" dirty="0">
                <a:hlinkClick r:id="rId2"/>
              </a:rPr>
              <a:t>http://www.theory.caltech.edu/~preskill/pubs/preskill-1996-networks.pdf</a:t>
            </a:r>
            <a:endParaRPr lang="en-US" sz="2700" dirty="0"/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256-bit number </a:t>
            </a:r>
            <a:r>
              <a:rPr lang="en-US" dirty="0"/>
              <a:t>(e.g. Bitcoin public key) can be factorized using 1281 qubits in 72*256^3 quantum operations</a:t>
            </a:r>
          </a:p>
          <a:p>
            <a:pPr lvl="2"/>
            <a:r>
              <a:rPr lang="en-US" dirty="0"/>
              <a:t>~ 1.2 billion operations ==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~ less than 1 second </a:t>
            </a:r>
            <a:r>
              <a:rPr lang="en-US" dirty="0"/>
              <a:t>using good machine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ECDSA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DSA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RSA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ElGamal</a:t>
            </a:r>
            <a:r>
              <a:rPr lang="en-US" dirty="0"/>
              <a:t> cryptosystems are all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quantum-broken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Conclusion</a:t>
            </a:r>
            <a:r>
              <a:rPr lang="en-US" dirty="0"/>
              <a:t>: publishing signed transactions (like Ethereum does) is not quantum safe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avoid revealing the ECC public key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4746A5-A2F3-43DB-B5D6-169F77D77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ECC Cryptography is Quantum Unsafe!</a:t>
            </a:r>
          </a:p>
        </p:txBody>
      </p:sp>
    </p:spTree>
    <p:extLst>
      <p:ext uri="{BB962C8B-B14F-4D97-AF65-F5344CB8AC3E}">
        <p14:creationId xmlns:p14="http://schemas.microsoft.com/office/powerpoint/2010/main" val="978492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958111E8-00E6-4BB1-AF20-5E728B7252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dirty="0"/>
                  <a:t>Cryptographic 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hashes</a:t>
                </a:r>
                <a:r>
                  <a:rPr lang="en-US" dirty="0"/>
                  <a:t> (SHA256 / SHA3) are 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quantum-safe</a:t>
                </a:r>
                <a:r>
                  <a:rPr lang="en-US" dirty="0"/>
                  <a:t>: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dirty="0"/>
                  <a:t>On traditional computer, finding a 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collision</a:t>
                </a:r>
                <a:r>
                  <a:rPr lang="en-US" dirty="0"/>
                  <a:t> takes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tx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√</m:t>
                    </m:r>
                    <m:r>
                      <a:rPr lang="en-US" i="1" smtClean="0">
                        <a:solidFill>
                          <a:schemeClr val="tx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 steps </a:t>
                </a:r>
                <a:r>
                  <a:rPr lang="en-US" dirty="0"/>
                  <a:t>(due to the </a:t>
                </a:r>
                <a:r>
                  <a:rPr lang="en-US" dirty="0">
                    <a:hlinkClick r:id="rId2"/>
                  </a:rPr>
                  <a:t>birthday paradox</a:t>
                </a:r>
                <a:r>
                  <a:rPr lang="en-US" dirty="0"/>
                  <a:t>) </a:t>
                </a:r>
                <a:r>
                  <a:rPr lang="en-US" dirty="0">
                    <a:sym typeface="Wingdings" panose="05000000000000000000" pitchFamily="2" charset="2"/>
                  </a:rPr>
                  <a:t> SHA256 has 2</a:t>
                </a:r>
                <a:r>
                  <a:rPr lang="en-US" baseline="30000" dirty="0">
                    <a:sym typeface="Wingdings" panose="05000000000000000000" pitchFamily="2" charset="2"/>
                  </a:rPr>
                  <a:t>128</a:t>
                </a:r>
                <a:r>
                  <a:rPr lang="en-US" dirty="0">
                    <a:sym typeface="Wingdings" panose="05000000000000000000" pitchFamily="2" charset="2"/>
                  </a:rPr>
                  <a:t> crypto-strength</a:t>
                </a:r>
                <a:endParaRPr lang="en-US" dirty="0"/>
              </a:p>
              <a:p>
                <a:pPr lvl="1">
                  <a:lnSpc>
                    <a:spcPct val="100000"/>
                  </a:lnSpc>
                </a:pPr>
                <a:r>
                  <a:rPr lang="en-US" dirty="0"/>
                  <a:t>Quantum computers might find hash collisions in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∛</m:t>
                    </m:r>
                    <m:r>
                      <a:rPr lang="en-US" b="0" i="1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 operations</a:t>
                </a:r>
                <a:r>
                  <a:rPr lang="en-US" dirty="0"/>
                  <a:t> (the </a:t>
                </a:r>
                <a:r>
                  <a:rPr lang="en-US" dirty="0">
                    <a:hlinkClick r:id="rId3"/>
                  </a:rPr>
                  <a:t>BHT algorithm</a:t>
                </a:r>
                <a:r>
                  <a:rPr lang="en-US" dirty="0"/>
                  <a:t>), but this is disputed (see [</a:t>
                </a:r>
                <a:r>
                  <a:rPr lang="en-US" dirty="0">
                    <a:hlinkClick r:id="rId4"/>
                  </a:rPr>
                  <a:t>Bernstein 2009</a:t>
                </a:r>
                <a:r>
                  <a:rPr lang="en-US" dirty="0"/>
                  <a:t>])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dirty="0"/>
                  <a:t>It might take 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  <a:sym typeface="Wingdings" panose="05000000000000000000" pitchFamily="2" charset="2"/>
                  </a:rPr>
                  <a:t>2</a:t>
                </a:r>
                <a:r>
                  <a:rPr lang="en-US" baseline="30000" dirty="0">
                    <a:solidFill>
                      <a:schemeClr val="tx2">
                        <a:lumMod val="75000"/>
                      </a:schemeClr>
                    </a:solidFill>
                    <a:sym typeface="Wingdings" panose="05000000000000000000" pitchFamily="2" charset="2"/>
                  </a:rPr>
                  <a:t>85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  <a:sym typeface="Wingdings" panose="05000000000000000000" pitchFamily="2" charset="2"/>
                  </a:rPr>
                  <a:t> quantum operations </a:t>
                </a:r>
                <a:r>
                  <a:rPr lang="en-US" dirty="0">
                    <a:sym typeface="Wingdings" panose="05000000000000000000" pitchFamily="2" charset="2"/>
                  </a:rPr>
                  <a:t>to find SHA256 / SHA3 collision, but in practice it will cost significantly more</a:t>
                </a:r>
                <a:endParaRPr lang="en-US" dirty="0"/>
              </a:p>
              <a:p>
                <a:pPr>
                  <a:lnSpc>
                    <a:spcPct val="100000"/>
                  </a:lnSpc>
                </a:pP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  <a:sym typeface="Wingdings" panose="05000000000000000000" pitchFamily="2" charset="2"/>
                  </a:rPr>
                  <a:t>Conclusion</a:t>
                </a:r>
                <a:r>
                  <a:rPr lang="en-US" dirty="0">
                    <a:sym typeface="Wingdings" panose="05000000000000000000" pitchFamily="2" charset="2"/>
                  </a:rPr>
                  <a:t>: SHA256/SHA3-256 are most probably quantum-safe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dirty="0">
                    <a:sym typeface="Wingdings" panose="05000000000000000000" pitchFamily="2" charset="2"/>
                  </a:rPr>
                  <a:t>SHA384, SHA512 and SHA3-384, SHA3-512 are quantum-safe</a:t>
                </a:r>
                <a:endParaRPr lang="en-US" dirty="0"/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958111E8-00E6-4BB1-AF20-5E728B7252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1136" t="-1751" r="-10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3E3E88-7F0E-4FC4-B56B-834D722B18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78D551-2366-49A8-A133-3064B1D59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Hashes are Quantum Safe</a:t>
            </a:r>
          </a:p>
        </p:txBody>
      </p:sp>
    </p:spTree>
    <p:extLst>
      <p:ext uri="{BB962C8B-B14F-4D97-AF65-F5344CB8AC3E}">
        <p14:creationId xmlns:p14="http://schemas.microsoft.com/office/powerpoint/2010/main" val="83356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958111E8-00E6-4BB1-AF20-5E728B7252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AES encryption </a:t>
                </a:r>
                <a:r>
                  <a:rPr lang="en-US" dirty="0"/>
                  <a:t>/ most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 symmetric ciphers </a:t>
                </a:r>
                <a:r>
                  <a:rPr lang="en-US" dirty="0"/>
                  <a:t>are quantum-safe: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dirty="0">
                    <a:hlinkClick r:id="rId2"/>
                  </a:rPr>
                  <a:t>Grover's algorithm</a:t>
                </a:r>
                <a:r>
                  <a:rPr lang="en-US" dirty="0"/>
                  <a:t> finds AES secret key in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tx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√</m:t>
                    </m:r>
                    <m:r>
                      <a:rPr lang="en-US" i="1" smtClean="0">
                        <a:solidFill>
                          <a:schemeClr val="tx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 </a:t>
                </a:r>
                <a:r>
                  <a:rPr lang="en-US" dirty="0"/>
                  <a:t>quantum operations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dirty="0"/>
                  <a:t>Quantum era will 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double the key size</a:t>
                </a:r>
                <a:r>
                  <a:rPr lang="en-US" dirty="0"/>
                  <a:t> of the symmetric ciphers (see </a:t>
                </a:r>
                <a:r>
                  <a:rPr lang="en-US" dirty="0">
                    <a:hlinkClick r:id="rId3"/>
                  </a:rPr>
                  <a:t>http://cr.yp.to/codes/grovercode-20100303.pdf</a:t>
                </a:r>
                <a:r>
                  <a:rPr lang="en-US" dirty="0"/>
                  <a:t>)</a:t>
                </a:r>
              </a:p>
              <a:p>
                <a:pPr>
                  <a:lnSpc>
                    <a:spcPct val="100000"/>
                  </a:lnSpc>
                  <a:spcBef>
                    <a:spcPts val="1200"/>
                  </a:spcBef>
                </a:pPr>
                <a:r>
                  <a:rPr lang="en-US" dirty="0"/>
                  <a:t>AES-256 in the post-quantum era is like AES-128 before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dirty="0"/>
                  <a:t>128-bits or less symmetric ciphers are quantum-attackable</a:t>
                </a:r>
              </a:p>
              <a:p>
                <a:pPr>
                  <a:lnSpc>
                    <a:spcPct val="100000"/>
                  </a:lnSpc>
                  <a:spcBef>
                    <a:spcPts val="1200"/>
                  </a:spcBef>
                </a:pP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Conclusion</a:t>
                </a:r>
                <a:r>
                  <a:rPr lang="en-US" dirty="0"/>
                  <a:t>: 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256-bit </a:t>
                </a:r>
                <a:r>
                  <a:rPr lang="en-US" dirty="0"/>
                  <a:t>symmetric ciphers are 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quantum safe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dirty="0"/>
                  <a:t>AES-256, Twofish-256, Camellia-256 are considered quantum-safe</a:t>
                </a:r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958111E8-00E6-4BB1-AF20-5E728B7252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136" t="-1751" r="-8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3E3E88-7F0E-4FC4-B56B-834D722B18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78D551-2366-49A8-A133-3064B1D59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Symmetric Ciphers </a:t>
            </a:r>
            <a:r>
              <a:rPr lang="en-US" dirty="0">
                <a:sym typeface="Wingdings" panose="05000000000000000000" pitchFamily="2" charset="2"/>
              </a:rPr>
              <a:t>are</a:t>
            </a:r>
            <a:r>
              <a:rPr lang="en-US" dirty="0"/>
              <a:t> Quantum Safe</a:t>
            </a:r>
          </a:p>
        </p:txBody>
      </p:sp>
    </p:spTree>
    <p:extLst>
      <p:ext uri="{BB962C8B-B14F-4D97-AF65-F5344CB8AC3E}">
        <p14:creationId xmlns:p14="http://schemas.microsoft.com/office/powerpoint/2010/main" val="2334367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43E3DB-6F35-4149-93F7-F97DC1D5DC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584E2FD-F4CA-424C-89F1-8EEC00E2A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Hashes</a:t>
            </a:r>
            <a:r>
              <a:rPr lang="en-US" dirty="0"/>
              <a:t> (like SHA256 / SHA3),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HMAC</a:t>
            </a:r>
            <a:r>
              <a:rPr lang="en-US" dirty="0"/>
              <a:t>,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Bcrypt</a:t>
            </a:r>
            <a:r>
              <a:rPr lang="en-US" dirty="0"/>
              <a:t>,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Scrypt</a:t>
            </a:r>
            <a:r>
              <a:rPr lang="en-US" dirty="0"/>
              <a:t> are basically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quantum-safe</a:t>
            </a:r>
            <a:r>
              <a:rPr lang="en-US" dirty="0"/>
              <a:t> (only slightly affected by quantum computing)</a:t>
            </a:r>
          </a:p>
          <a:p>
            <a:pPr lvl="1"/>
            <a:r>
              <a:rPr lang="en-US" dirty="0"/>
              <a:t>Use 384-bits or more to be quantum-safe (256-bits should be enough for long time)</a:t>
            </a:r>
          </a:p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Symmetric ciphers </a:t>
            </a:r>
            <a:r>
              <a:rPr lang="en-US" dirty="0"/>
              <a:t>(like AES-256, Twofish-256)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quantum-safe</a:t>
            </a:r>
          </a:p>
          <a:p>
            <a:pPr lvl="1"/>
            <a:r>
              <a:rPr lang="en-US" dirty="0"/>
              <a:t>Use 256-bits or more as key length (don't use 128-bit AES)</a:t>
            </a:r>
          </a:p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RSA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DSA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ECDSA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DHKE</a:t>
            </a:r>
            <a:r>
              <a:rPr lang="en-US" dirty="0"/>
              <a:t>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quantum-broken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U</a:t>
            </a:r>
            <a:r>
              <a:rPr lang="en-US" dirty="0">
                <a:sym typeface="Wingdings" panose="05000000000000000000" pitchFamily="2" charset="2"/>
              </a:rPr>
              <a:t>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quantum-safe signatures </a:t>
            </a:r>
            <a:r>
              <a:rPr lang="en-US" dirty="0">
                <a:sym typeface="Wingdings" panose="05000000000000000000" pitchFamily="2" charset="2"/>
              </a:rPr>
              <a:t>(e.g. lattice-based or hash-based)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See </a:t>
            </a:r>
            <a:r>
              <a:rPr lang="en-US" dirty="0">
                <a:sym typeface="Wingdings" panose="05000000000000000000" pitchFamily="2" charset="2"/>
                <a:hlinkClick r:id="rId2"/>
              </a:rPr>
              <a:t>https://en.wikipedia.org/wiki/Post-quantum_cryptography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DE4354-C589-4836-AC10-C695968D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Post-Quantum Cryptography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98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35245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Cryptography</a:t>
            </a:r>
            <a:r>
              <a:rPr lang="en-US" sz="34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400" dirty="0"/>
              <a:t>is </a:t>
            </a:r>
            <a:r>
              <a:rPr lang="en-US" dirty="0"/>
              <a:t>a method of storing </a:t>
            </a:r>
            <a:br>
              <a:rPr lang="en-US" dirty="0"/>
            </a:br>
            <a:r>
              <a:rPr lang="en-US" dirty="0"/>
              <a:t>and transmitting data in a secure way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Cryptographic hash function </a:t>
            </a:r>
            <a:r>
              <a:rPr lang="en-US" dirty="0"/>
              <a:t>is one-way </a:t>
            </a:r>
            <a:br>
              <a:rPr lang="en-US" dirty="0"/>
            </a:br>
            <a:r>
              <a:rPr lang="en-US" dirty="0"/>
              <a:t>function, irreversible, almost no collisions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Examples: SHA-256, RIPEMD-160, SHA-3, Keccak-256</a:t>
            </a:r>
          </a:p>
          <a:p>
            <a:pPr>
              <a:lnSpc>
                <a:spcPct val="100000"/>
              </a:lnSpc>
            </a:pP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Scrypt </a:t>
            </a:r>
            <a:r>
              <a:rPr lang="en-US" dirty="0"/>
              <a:t>/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 Argon2 </a:t>
            </a:r>
            <a:r>
              <a:rPr lang="en-US" dirty="0"/>
              <a:t>are recommended for key-derivation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Public / private key cryptography </a:t>
            </a:r>
            <a:r>
              <a:rPr lang="en-US" dirty="0"/>
              <a:t>is widely</a:t>
            </a:r>
            <a:br>
              <a:rPr lang="en-US" dirty="0"/>
            </a:br>
            <a:r>
              <a:rPr lang="en-US" dirty="0"/>
              <a:t>used in the blockchain technologies</a:t>
            </a:r>
          </a:p>
          <a:p>
            <a:pPr>
              <a:lnSpc>
                <a:spcPct val="100000"/>
              </a:lnSpc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ECDSA</a:t>
            </a:r>
            <a:r>
              <a:rPr lang="en-US" sz="3600" dirty="0"/>
              <a:t> is elliptic curve cryptosystem: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sign</a:t>
            </a:r>
            <a:r>
              <a:rPr lang="en-US" sz="3600" dirty="0"/>
              <a:t> /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verify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3" name="Picture 2" descr="Summary">
            <a:extLst>
              <a:ext uri="{FF2B5EF4-FFF2-40B4-BE49-F238E27FC236}">
                <a16:creationId xmlns:a16="http://schemas.microsoft.com/office/drawing/2014/main" id="{697EF775-E6E4-48D9-ABD0-A6B3C7831C98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177478" y="4363568"/>
            <a:ext cx="1413286" cy="1939805"/>
          </a:xfrm>
          <a:prstGeom prst="rect">
            <a:avLst/>
          </a:prstGeom>
        </p:spPr>
      </p:pic>
      <p:pic>
        <p:nvPicPr>
          <p:cNvPr id="1027" name="Picture 3" descr="C:\Users\pc1\Desktop\crypto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199423" y="1066800"/>
            <a:ext cx="3581400" cy="2270309"/>
          </a:xfrm>
          <a:prstGeom prst="roundRect">
            <a:avLst>
              <a:gd name="adj" fmla="val 22237"/>
            </a:avLst>
          </a:prstGeom>
          <a:noFill/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Blockchain Cryptography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http://www.kingsland.academy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4910B-AE69-4A02-8426-856179B0B5E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862578" y="1447800"/>
            <a:ext cx="1488634" cy="1488634"/>
          </a:xfrm>
          <a:prstGeom prst="rect">
            <a:avLst/>
          </a:prstGeom>
        </p:spPr>
      </p:pic>
      <p:pic>
        <p:nvPicPr>
          <p:cNvPr id="5" name="Picture 3" descr="C:\Users\pc1\Desktop\crypto.jpg">
            <a:extLst>
              <a:ext uri="{FF2B5EF4-FFF2-40B4-BE49-F238E27FC236}">
                <a16:creationId xmlns:a16="http://schemas.microsoft.com/office/drawing/2014/main" id="{6708D574-5914-4980-9AAA-ECCFA7991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rot="20967428">
            <a:off x="2970142" y="4789572"/>
            <a:ext cx="2274289" cy="1705716"/>
          </a:xfrm>
          <a:prstGeom prst="roundRect">
            <a:avLst>
              <a:gd name="adj" fmla="val 39686"/>
            </a:avLst>
          </a:prstGeom>
          <a:noFill/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3835105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2339F3-E0F3-4792-9CFD-E1BF42D25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9B683-A585-400E-BAC4-2643D4D03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012" y="1219200"/>
            <a:ext cx="4843378" cy="5486400"/>
          </a:xfrm>
        </p:spPr>
        <p:txBody>
          <a:bodyPr>
            <a:normAutofit/>
          </a:bodyPr>
          <a:lstStyle/>
          <a:p>
            <a:r>
              <a:rPr lang="en-US" dirty="0"/>
              <a:t>Problem: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True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False</a:t>
            </a:r>
            <a:r>
              <a:rPr lang="en-US" dirty="0"/>
              <a:t>?</a:t>
            </a:r>
          </a:p>
          <a:p>
            <a:pPr marL="304746" lvl="1" indent="0">
              <a:buNone/>
            </a:pPr>
            <a:r>
              <a:rPr lang="en-US" sz="3400" dirty="0"/>
              <a:t>Point is on the 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sz="3400" baseline="30000" dirty="0">
                <a:solidFill>
                  <a:schemeClr val="tx2">
                    <a:lumMod val="75000"/>
                  </a:schemeClr>
                </a:solidFill>
              </a:rPr>
              <a:t>2 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= x</a:t>
            </a:r>
            <a:r>
              <a:rPr lang="en-US" sz="3400" baseline="30000" dirty="0">
                <a:solidFill>
                  <a:schemeClr val="tx2">
                    <a:lumMod val="75000"/>
                  </a:schemeClr>
                </a:solidFill>
              </a:rPr>
              <a:t>3 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+ 7</a:t>
            </a:r>
            <a:r>
              <a:rPr lang="en-US" sz="3400" dirty="0"/>
              <a:t> curve over 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3400" b="1" baseline="-25000" dirty="0">
                <a:solidFill>
                  <a:schemeClr val="tx2">
                    <a:lumMod val="75000"/>
                  </a:schemeClr>
                </a:solidFill>
              </a:rPr>
              <a:t>223</a:t>
            </a:r>
          </a:p>
          <a:p>
            <a:pPr marL="819096" lvl="1" indent="-514350">
              <a:buFont typeface="+mj-lt"/>
              <a:buAutoNum type="arabicPeriod"/>
            </a:pPr>
            <a:r>
              <a:rPr lang="bg-BG" dirty="0"/>
              <a:t>(192, 105)</a:t>
            </a:r>
            <a:r>
              <a:rPr lang="en-US" dirty="0"/>
              <a:t> </a:t>
            </a:r>
          </a:p>
          <a:p>
            <a:pPr marL="819096" lvl="1" indent="-514350">
              <a:buFont typeface="+mj-lt"/>
              <a:buAutoNum type="arabicPeriod"/>
            </a:pPr>
            <a:r>
              <a:rPr lang="bg-BG" dirty="0"/>
              <a:t>(17, 56)</a:t>
            </a:r>
            <a:endParaRPr lang="en-US" dirty="0"/>
          </a:p>
          <a:p>
            <a:pPr marL="819096" lvl="1" indent="-514350">
              <a:buFont typeface="+mj-lt"/>
              <a:buAutoNum type="arabicPeriod"/>
            </a:pPr>
            <a:r>
              <a:rPr lang="bg-BG" dirty="0"/>
              <a:t>(200, 119)</a:t>
            </a:r>
            <a:endParaRPr lang="en-US" dirty="0"/>
          </a:p>
          <a:p>
            <a:pPr marL="819096" lvl="1" indent="-514350">
              <a:buFont typeface="+mj-lt"/>
              <a:buAutoNum type="arabicPeriod"/>
            </a:pPr>
            <a:r>
              <a:rPr lang="bg-BG" dirty="0"/>
              <a:t>(1, 193)</a:t>
            </a:r>
            <a:endParaRPr lang="en-US" dirty="0"/>
          </a:p>
          <a:p>
            <a:pPr marL="819096" lvl="1" indent="-514350">
              <a:buFont typeface="+mj-lt"/>
              <a:buAutoNum type="arabicPeriod"/>
            </a:pPr>
            <a:r>
              <a:rPr lang="bg-BG" dirty="0"/>
              <a:t>(42, 99)</a:t>
            </a:r>
            <a:r>
              <a:rPr lang="en-US" dirty="0"/>
              <a:t> 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68B9F2-FF8A-4742-8966-099D1C313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815" y="116541"/>
            <a:ext cx="10096597" cy="950259"/>
          </a:xfrm>
        </p:spPr>
        <p:txBody>
          <a:bodyPr>
            <a:normAutofit/>
          </a:bodyPr>
          <a:lstStyle/>
          <a:p>
            <a:r>
              <a:rPr lang="en-US" dirty="0"/>
              <a:t>Exercise: Elliptic Curves over Finite Fields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F9B683-A585-400E-BAC4-2643D4D03212}"/>
              </a:ext>
            </a:extLst>
          </p:cNvPr>
          <p:cNvSpPr txBox="1">
            <a:spLocks/>
          </p:cNvSpPr>
          <p:nvPr/>
        </p:nvSpPr>
        <p:spPr>
          <a:xfrm>
            <a:off x="5180012" y="1219200"/>
            <a:ext cx="6629400" cy="5486400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marL="304747" marR="0" lvl="0" indent="-304747" algn="l" defTabSz="1218987" rtl="0" eaLnBrk="1" fontAlgn="auto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3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Solution</a:t>
            </a:r>
            <a:r>
              <a:rPr kumimoji="0" lang="en-US" sz="34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of </a:t>
            </a:r>
            <a:r>
              <a:rPr kumimoji="0" lang="en-US" sz="34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y</a:t>
            </a:r>
            <a:r>
              <a:rPr kumimoji="0" lang="en-US" sz="3400" b="0" i="0" u="none" strike="noStrike" kern="1200" cap="none" spc="0" normalizeH="0" baseline="3000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</a:t>
            </a:r>
            <a:r>
              <a:rPr kumimoji="0" lang="en-US" sz="34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=x</a:t>
            </a:r>
            <a:r>
              <a:rPr kumimoji="0" lang="en-US" sz="3400" b="0" i="0" u="none" strike="noStrike" kern="1200" cap="none" spc="0" normalizeH="0" baseline="3000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</a:t>
            </a:r>
            <a:r>
              <a:rPr kumimoji="0" lang="en-US" sz="34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+7</a:t>
            </a:r>
            <a:r>
              <a:rPr kumimoji="0" lang="en-US" sz="3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curve over </a:t>
            </a:r>
            <a:r>
              <a:rPr kumimoji="0" lang="en-US" sz="340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</a:t>
            </a:r>
            <a:r>
              <a:rPr kumimoji="0" lang="en-US" sz="3400" b="1" i="0" u="none" strike="noStrike" kern="1200" cap="none" spc="0" normalizeH="0" baseline="-2500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223</a:t>
            </a:r>
          </a:p>
          <a:p>
            <a:pPr marL="803275" lvl="1" indent="-360363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Just calculate the expression: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8065BB-24BD-48EF-A79D-5A33AFF3C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7090" y="3657600"/>
            <a:ext cx="8199279" cy="2133600"/>
          </a:xfrm>
          <a:prstGeom prst="rect">
            <a:avLst/>
          </a:prstGeom>
          <a:ln>
            <a:solidFill>
              <a:schemeClr val="tx1">
                <a:lumMod val="65000"/>
              </a:schemeClr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0E5D56C-1EAD-4BCC-A744-4123BED28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723" y="2646882"/>
            <a:ext cx="5850689" cy="6093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indent="-16658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defRPr/>
            </a:pPr>
            <a:r>
              <a:rPr lang="bg-BG" sz="3200" dirty="0"/>
              <a:t>(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192</a:t>
            </a:r>
            <a:r>
              <a:rPr lang="bg-BG" sz="3200" dirty="0"/>
              <a:t>**3 + 7</a:t>
            </a:r>
            <a:r>
              <a:rPr lang="en-US" sz="3200" dirty="0"/>
              <a:t> -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105</a:t>
            </a:r>
            <a:r>
              <a:rPr lang="bg-BG" sz="3200" dirty="0"/>
              <a:t>**2) % </a:t>
            </a:r>
            <a:r>
              <a:rPr lang="en-US" sz="3200" dirty="0"/>
              <a:t>223 </a:t>
            </a:r>
            <a:r>
              <a:rPr lang="en-US" sz="3200" dirty="0">
                <a:sym typeface="Wingdings" pitchFamily="2" charset="2"/>
              </a:rPr>
              <a:t>== 0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79616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2339F3-E0F3-4792-9CFD-E1BF42D25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520AFFF-76C2-4B29-9F95-9462D5813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A point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dirty="0"/>
              <a:t> over the curve can be</a:t>
            </a:r>
            <a:br>
              <a:rPr lang="en-US" dirty="0"/>
            </a:br>
            <a:r>
              <a:rPr lang="en-US" dirty="0"/>
              <a:t>multiplied by an integer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k</a:t>
            </a:r>
          </a:p>
          <a:p>
            <a:pPr lvl="1">
              <a:lnSpc>
                <a:spcPct val="11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bg-BG" dirty="0"/>
              <a:t> =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en-US" dirty="0"/>
              <a:t> *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/>
              <a:t>The result is another point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br>
              <a:rPr lang="en-US" b="1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/>
              <a:t>staying on the same curve</a:t>
            </a:r>
          </a:p>
          <a:p>
            <a:pPr lvl="1">
              <a:lnSpc>
                <a:spcPct val="11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en-US" dirty="0"/>
              <a:t> ==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private key </a:t>
            </a:r>
            <a:r>
              <a:rPr lang="en-US" dirty="0"/>
              <a:t>(integer)</a:t>
            </a:r>
          </a:p>
          <a:p>
            <a:pPr lvl="1">
              <a:lnSpc>
                <a:spcPct val="110000"/>
              </a:lnSpc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 ==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public key </a:t>
            </a:r>
            <a:r>
              <a:rPr lang="en-US" dirty="0"/>
              <a:t>(point)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Very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fast</a:t>
            </a:r>
            <a:r>
              <a:rPr lang="en-US" dirty="0"/>
              <a:t> to calculate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bg-BG" dirty="0"/>
              <a:t> =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en-US" dirty="0"/>
              <a:t> *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Extremely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slow</a:t>
            </a:r>
            <a:r>
              <a:rPr lang="en-US" dirty="0"/>
              <a:t> (considered infeasible) to calculate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bg-BG" dirty="0"/>
              <a:t> =</a:t>
            </a:r>
            <a:r>
              <a:rPr lang="en-US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 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68B9F2-FF8A-4742-8966-099D1C313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Multiply a Point Over an Elliptic Curve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6680C74-F90E-460E-8BC7-F00284ABE73A}"/>
              </a:ext>
            </a:extLst>
          </p:cNvPr>
          <p:cNvGrpSpPr/>
          <p:nvPr/>
        </p:nvGrpSpPr>
        <p:grpSpPr>
          <a:xfrm>
            <a:off x="6551612" y="1056639"/>
            <a:ext cx="5105400" cy="4815710"/>
            <a:chOff x="6704012" y="1127407"/>
            <a:chExt cx="5105400" cy="5044793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4E07525-19B7-4450-82D7-682997DFDF5A}"/>
                </a:ext>
              </a:extLst>
            </p:cNvPr>
            <p:cNvGrpSpPr/>
            <p:nvPr/>
          </p:nvGrpSpPr>
          <p:grpSpPr>
            <a:xfrm>
              <a:off x="6704012" y="1127407"/>
              <a:ext cx="5105400" cy="5044793"/>
              <a:chOff x="6399212" y="769809"/>
              <a:chExt cx="5206435" cy="5615090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4F5AFE8F-2AD7-4EEC-931A-90553831013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-6243"/>
              <a:stretch/>
            </p:blipFill>
            <p:spPr>
              <a:xfrm>
                <a:off x="6399212" y="814544"/>
                <a:ext cx="5206435" cy="5570355"/>
              </a:xfrm>
              <a:prstGeom prst="roundRect">
                <a:avLst>
                  <a:gd name="adj" fmla="val 559"/>
                </a:avLst>
              </a:prstGeom>
              <a:solidFill>
                <a:schemeClr val="tx1"/>
              </a:solidFill>
            </p:spPr>
          </p:pic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D423503-D9A5-4971-AF51-E529FC5EBAB0}"/>
                  </a:ext>
                </a:extLst>
              </p:cNvPr>
              <p:cNvSpPr/>
              <p:nvPr/>
            </p:nvSpPr>
            <p:spPr>
              <a:xfrm>
                <a:off x="6438445" y="769809"/>
                <a:ext cx="5127968" cy="5138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y</a:t>
                </a:r>
                <a:r>
                  <a:rPr lang="en-US" baseline="30000" dirty="0">
                    <a:solidFill>
                      <a:schemeClr val="bg1"/>
                    </a:solidFill>
                  </a:rPr>
                  <a:t>2  </a:t>
                </a:r>
                <a:r>
                  <a:rPr lang="en-US" b="1" dirty="0">
                    <a:solidFill>
                      <a:schemeClr val="bg1"/>
                    </a:solidFill>
                  </a:rPr>
                  <a:t>≡</a:t>
                </a:r>
                <a:r>
                  <a:rPr lang="en-US" dirty="0">
                    <a:solidFill>
                      <a:schemeClr val="bg1"/>
                    </a:solidFill>
                  </a:rPr>
                  <a:t> x</a:t>
                </a:r>
                <a:r>
                  <a:rPr lang="en-US" baseline="30000" dirty="0">
                    <a:solidFill>
                      <a:schemeClr val="bg1"/>
                    </a:solidFill>
                  </a:rPr>
                  <a:t>3 </a:t>
                </a:r>
                <a:r>
                  <a:rPr lang="en-US" dirty="0">
                    <a:solidFill>
                      <a:schemeClr val="bg1"/>
                    </a:solidFill>
                  </a:rPr>
                  <a:t>+ </a:t>
                </a:r>
                <a:r>
                  <a:rPr lang="en-US" b="1" i="1" dirty="0">
                    <a:solidFill>
                      <a:schemeClr val="bg1"/>
                    </a:solidFill>
                  </a:rPr>
                  <a:t>7</a:t>
                </a:r>
                <a:r>
                  <a:rPr lang="en-US" dirty="0">
                    <a:solidFill>
                      <a:schemeClr val="bg1"/>
                    </a:solidFill>
                  </a:rPr>
                  <a:t> (mod </a:t>
                </a:r>
                <a:r>
                  <a:rPr lang="en-US" b="1" dirty="0">
                    <a:solidFill>
                      <a:schemeClr val="bg1"/>
                    </a:solidFill>
                  </a:rPr>
                  <a:t>17</a:t>
                </a:r>
                <a:r>
                  <a:rPr lang="en-US" dirty="0">
                    <a:solidFill>
                      <a:schemeClr val="bg1"/>
                    </a:solidFill>
                  </a:rPr>
                  <a:t>)</a:t>
                </a:r>
                <a:endParaRPr lang="en-US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B962D74-BFA7-4B43-A1B8-C4AFD2B7DEC7}"/>
                </a:ext>
              </a:extLst>
            </p:cNvPr>
            <p:cNvSpPr/>
            <p:nvPr/>
          </p:nvSpPr>
          <p:spPr>
            <a:xfrm>
              <a:off x="8188756" y="3741733"/>
              <a:ext cx="296597" cy="29677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4F528A8-9201-4B37-A8A3-0BCA5BF891AC}"/>
                </a:ext>
              </a:extLst>
            </p:cNvPr>
            <p:cNvSpPr/>
            <p:nvPr/>
          </p:nvSpPr>
          <p:spPr>
            <a:xfrm>
              <a:off x="10998920" y="2457978"/>
              <a:ext cx="296597" cy="29677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AF7663E-9A35-41DF-B7CF-E04C001ADBDF}"/>
                </a:ext>
              </a:extLst>
            </p:cNvPr>
            <p:cNvSpPr txBox="1"/>
            <p:nvPr/>
          </p:nvSpPr>
          <p:spPr>
            <a:xfrm>
              <a:off x="8371176" y="3886200"/>
              <a:ext cx="3481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G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7EB1740-7329-41AF-8472-FEA5C411836E}"/>
                </a:ext>
              </a:extLst>
            </p:cNvPr>
            <p:cNvSpPr txBox="1"/>
            <p:nvPr/>
          </p:nvSpPr>
          <p:spPr>
            <a:xfrm>
              <a:off x="11147218" y="2643766"/>
              <a:ext cx="260206" cy="4040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554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ACC746-3A25-4274-9DE2-4FB646BA5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5097848-9799-44BF-B8EB-7A789B86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Elliptic curve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point multiplication</a:t>
            </a:r>
            <a:br>
              <a:rPr lang="en-US" dirty="0"/>
            </a:br>
            <a:r>
              <a:rPr lang="en-US" dirty="0"/>
              <a:t>is done by </a:t>
            </a:r>
            <a:r>
              <a:rPr lang="en-US" dirty="0">
                <a:hlinkClick r:id="rId2"/>
              </a:rPr>
              <a:t>well-known algorithms </a:t>
            </a:r>
            <a:endParaRPr lang="en-US" dirty="0"/>
          </a:p>
          <a:p>
            <a:r>
              <a:rPr lang="en-US" dirty="0"/>
              <a:t>Sample elliptic curve: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≡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x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3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(mod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17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/>
              <a:t>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0</a:t>
            </a:r>
            <a:r>
              <a:rPr lang="en-US" dirty="0"/>
              <a:t>;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</a:t>
            </a:r>
            <a:r>
              <a:rPr lang="en-US" dirty="0"/>
              <a:t>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/>
              <a:t>;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17</a:t>
            </a:r>
          </a:p>
          <a:p>
            <a:r>
              <a:rPr lang="en-US" dirty="0"/>
              <a:t>Let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dirty="0"/>
              <a:t> =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15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13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sz="4000" b="1" baseline="-25000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/>
              <a:t>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/>
              <a:t> *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dirty="0"/>
              <a:t> =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sz="4000" b="1" baseline="-25000" dirty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en-US" dirty="0"/>
              <a:t> =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en-US" dirty="0"/>
              <a:t> *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</a:t>
            </a:r>
            <a:r>
              <a:rPr lang="en-US" dirty="0"/>
              <a:t> =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en-US" dirty="0"/>
              <a:t>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7F57790-FA60-4CB0-912D-E8D1B4846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900" dirty="0"/>
              <a:t>Example: Multiply Points Over Elliptic Curves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7A81FE-CCC7-468D-BBAF-88D61E5971F7}"/>
              </a:ext>
            </a:extLst>
          </p:cNvPr>
          <p:cNvGrpSpPr/>
          <p:nvPr/>
        </p:nvGrpSpPr>
        <p:grpSpPr>
          <a:xfrm>
            <a:off x="6780212" y="1331674"/>
            <a:ext cx="4953000" cy="4992926"/>
            <a:chOff x="6399212" y="769643"/>
            <a:chExt cx="5206435" cy="561525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D55B31B-A9EA-4C60-9009-A7ED90EE3E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-6243"/>
            <a:stretch/>
          </p:blipFill>
          <p:spPr>
            <a:xfrm>
              <a:off x="6399212" y="814544"/>
              <a:ext cx="5206435" cy="5570355"/>
            </a:xfrm>
            <a:prstGeom prst="roundRect">
              <a:avLst>
                <a:gd name="adj" fmla="val 756"/>
              </a:avLst>
            </a:prstGeom>
            <a:solidFill>
              <a:schemeClr val="tx1"/>
            </a:solidFill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EDBE1BB-F54E-4B9A-9EBB-A8DE9378E46F}"/>
                </a:ext>
              </a:extLst>
            </p:cNvPr>
            <p:cNvSpPr/>
            <p:nvPr/>
          </p:nvSpPr>
          <p:spPr>
            <a:xfrm>
              <a:off x="6438445" y="769643"/>
              <a:ext cx="5127968" cy="5192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y</a:t>
              </a:r>
              <a:r>
                <a:rPr lang="en-US" baseline="30000" dirty="0">
                  <a:solidFill>
                    <a:schemeClr val="bg1"/>
                  </a:solidFill>
                </a:rPr>
                <a:t>2 </a:t>
              </a:r>
              <a:r>
                <a:rPr lang="en-US" b="1" dirty="0">
                  <a:solidFill>
                    <a:schemeClr val="bg1"/>
                  </a:solidFill>
                </a:rPr>
                <a:t>≡</a:t>
              </a:r>
              <a:r>
                <a:rPr lang="en-US" dirty="0">
                  <a:solidFill>
                    <a:schemeClr val="bg1"/>
                  </a:solidFill>
                </a:rPr>
                <a:t> x</a:t>
              </a:r>
              <a:r>
                <a:rPr lang="en-US" baseline="30000" dirty="0">
                  <a:solidFill>
                    <a:schemeClr val="bg1"/>
                  </a:solidFill>
                </a:rPr>
                <a:t>3 </a:t>
              </a:r>
              <a:r>
                <a:rPr lang="en-US" dirty="0">
                  <a:solidFill>
                    <a:schemeClr val="bg1"/>
                  </a:solidFill>
                </a:rPr>
                <a:t>+ </a:t>
              </a:r>
              <a:r>
                <a:rPr lang="en-US" b="1" i="1" dirty="0">
                  <a:solidFill>
                    <a:schemeClr val="bg1"/>
                  </a:solidFill>
                </a:rPr>
                <a:t>7</a:t>
              </a:r>
              <a:r>
                <a:rPr lang="en-US" dirty="0">
                  <a:solidFill>
                    <a:schemeClr val="bg1"/>
                  </a:solidFill>
                </a:rPr>
                <a:t> (mod </a:t>
              </a:r>
              <a:r>
                <a:rPr lang="en-US" b="1" dirty="0">
                  <a:solidFill>
                    <a:schemeClr val="bg1"/>
                  </a:solidFill>
                </a:rPr>
                <a:t>17</a:t>
              </a:r>
              <a:r>
                <a:rPr lang="en-US" dirty="0">
                  <a:solidFill>
                    <a:schemeClr val="bg1"/>
                  </a:solidFill>
                </a:rPr>
                <a:t>)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FE7950C-07CF-4DF8-9F24-2908065A2DC7}"/>
              </a:ext>
            </a:extLst>
          </p:cNvPr>
          <p:cNvGrpSpPr/>
          <p:nvPr/>
        </p:nvGrpSpPr>
        <p:grpSpPr>
          <a:xfrm>
            <a:off x="7395717" y="3423920"/>
            <a:ext cx="646975" cy="543088"/>
            <a:chOff x="7395717" y="3423920"/>
            <a:chExt cx="646975" cy="54308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B72B397-4A14-4108-B284-0BBD1E667598}"/>
                </a:ext>
              </a:extLst>
            </p:cNvPr>
            <p:cNvSpPr/>
            <p:nvPr/>
          </p:nvSpPr>
          <p:spPr>
            <a:xfrm>
              <a:off x="7395717" y="3423920"/>
              <a:ext cx="287743" cy="29371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06789A1-D888-446D-9E61-E36BE752CBDD}"/>
                </a:ext>
              </a:extLst>
            </p:cNvPr>
            <p:cNvSpPr txBox="1"/>
            <p:nvPr/>
          </p:nvSpPr>
          <p:spPr>
            <a:xfrm>
              <a:off x="7572692" y="3566898"/>
              <a:ext cx="470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G</a:t>
              </a:r>
              <a:r>
                <a:rPr lang="en-US" b="1" baseline="-25000" dirty="0">
                  <a:solidFill>
                    <a:schemeClr val="bg1"/>
                  </a:solidFill>
                </a:rPr>
                <a:t>2</a:t>
              </a:r>
              <a:endParaRPr lang="en-US" sz="2000" b="1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DA619B4-6F40-4945-9F95-80937E8771DA}"/>
              </a:ext>
            </a:extLst>
          </p:cNvPr>
          <p:cNvGrpSpPr/>
          <p:nvPr/>
        </p:nvGrpSpPr>
        <p:grpSpPr>
          <a:xfrm>
            <a:off x="10937057" y="2648675"/>
            <a:ext cx="406167" cy="583796"/>
            <a:chOff x="10937057" y="2648675"/>
            <a:chExt cx="406167" cy="58379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E0CA8AC-9438-418F-A846-91CAD7316832}"/>
                </a:ext>
              </a:extLst>
            </p:cNvPr>
            <p:cNvSpPr/>
            <p:nvPr/>
          </p:nvSpPr>
          <p:spPr>
            <a:xfrm>
              <a:off x="10937057" y="2648675"/>
              <a:ext cx="287743" cy="29371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41C094-00D4-4792-BC64-1EC681FA466B}"/>
                </a:ext>
              </a:extLst>
            </p:cNvPr>
            <p:cNvSpPr txBox="1"/>
            <p:nvPr/>
          </p:nvSpPr>
          <p:spPr>
            <a:xfrm>
              <a:off x="11090785" y="2832547"/>
              <a:ext cx="252439" cy="399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G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1E75CF5-C07B-415C-9A6B-B4498426CF6C}"/>
              </a:ext>
            </a:extLst>
          </p:cNvPr>
          <p:cNvGrpSpPr/>
          <p:nvPr/>
        </p:nvGrpSpPr>
        <p:grpSpPr>
          <a:xfrm>
            <a:off x="9030664" y="5194536"/>
            <a:ext cx="646975" cy="543088"/>
            <a:chOff x="7395717" y="3423920"/>
            <a:chExt cx="646975" cy="543088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506F103-1DB2-47E5-86EC-5938E7336448}"/>
                </a:ext>
              </a:extLst>
            </p:cNvPr>
            <p:cNvSpPr/>
            <p:nvPr/>
          </p:nvSpPr>
          <p:spPr>
            <a:xfrm>
              <a:off x="7395717" y="3423920"/>
              <a:ext cx="287743" cy="29371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4594899-3524-40BE-9A52-7AADEAF34326}"/>
                </a:ext>
              </a:extLst>
            </p:cNvPr>
            <p:cNvSpPr txBox="1"/>
            <p:nvPr/>
          </p:nvSpPr>
          <p:spPr>
            <a:xfrm>
              <a:off x="7572692" y="3566898"/>
              <a:ext cx="470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G</a:t>
              </a:r>
              <a:r>
                <a:rPr lang="en-US" b="1" baseline="-25000" dirty="0">
                  <a:solidFill>
                    <a:schemeClr val="bg1"/>
                  </a:solidFill>
                </a:rPr>
                <a:t>3</a:t>
              </a:r>
              <a:endParaRPr lang="en-US" sz="2000" b="1" baseline="-25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8623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796C23-2E78-4F6B-88A2-9978433A4E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D8637B3-8C77-4A72-B42C-EE167844E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Elliptic Curves Multiplication in Python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46E718-318E-4734-BD2E-D7CD15CEB4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812" y="1706502"/>
            <a:ext cx="8458200" cy="46942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from pycoin.ecdsa import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Point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from pycoin.ecdsa import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CurveFp</a:t>
            </a:r>
          </a:p>
          <a:p>
            <a:pPr>
              <a:lnSpc>
                <a:spcPct val="105000"/>
              </a:lnSpc>
            </a:pP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curve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CurveFp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17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0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7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print("Curve = " + str(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curve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))</a:t>
            </a:r>
          </a:p>
          <a:p>
            <a:pPr>
              <a:lnSpc>
                <a:spcPct val="105000"/>
              </a:lnSpc>
            </a:pP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G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Point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(curve,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15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13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print("G = " + str(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G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))</a:t>
            </a:r>
          </a:p>
          <a:p>
            <a:pPr>
              <a:lnSpc>
                <a:spcPct val="105000"/>
              </a:lnSpc>
            </a:pP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for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k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in range(0, 6) :</a:t>
            </a:r>
          </a:p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 print(str(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k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 + " * G = " + str(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k * G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))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8522AF-4951-4999-A0F5-2A38F62335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813" y="1070013"/>
            <a:ext cx="8458199" cy="51244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pip install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pycoin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endParaRPr lang="en-US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Резултат с изображение за Elliptic Curves Multiplication">
            <a:extLst>
              <a:ext uri="{FF2B5EF4-FFF2-40B4-BE49-F238E27FC236}">
                <a16:creationId xmlns:a16="http://schemas.microsoft.com/office/drawing/2014/main" id="{49FB0875-4F00-4928-B1F4-1B3A0EAC5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7100" y="1002965"/>
            <a:ext cx="2662224" cy="2522107"/>
          </a:xfrm>
          <a:prstGeom prst="roundRect">
            <a:avLst>
              <a:gd name="adj" fmla="val 95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61EA45-36E7-4CDC-A744-3A6F319B5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812" y="2819400"/>
            <a:ext cx="5460389" cy="288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52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C21F85-01DF-4703-983A-3928AE420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1408B-77C2-4F8B-B244-B2B764742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815" y="1151121"/>
            <a:ext cx="6437399" cy="5570355"/>
          </a:xfrm>
        </p:spPr>
        <p:txBody>
          <a:bodyPr>
            <a:normAutofit/>
          </a:bodyPr>
          <a:lstStyle/>
          <a:p>
            <a:r>
              <a:rPr lang="en-US" dirty="0"/>
              <a:t>The elliptic curves over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sz="4100" b="1" baseline="-25000" noProof="1">
                <a:solidFill>
                  <a:schemeClr val="tx2">
                    <a:lumMod val="75000"/>
                  </a:schemeClr>
                </a:solidFill>
              </a:rPr>
              <a:t>p</a:t>
            </a:r>
          </a:p>
          <a:p>
            <a:pPr lvl="1"/>
            <a:r>
              <a:rPr lang="en-US" dirty="0"/>
              <a:t>Have at most 2 points per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dirty="0"/>
              <a:t> coordinate (odd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/>
              <a:t> and even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/>
              <a:t>)</a:t>
            </a:r>
          </a:p>
          <a:p>
            <a:pPr>
              <a:spcBef>
                <a:spcPts val="1800"/>
              </a:spcBef>
            </a:pPr>
            <a:r>
              <a:rPr lang="en-US" dirty="0"/>
              <a:t>A public key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dirty="0"/>
              <a:t>) 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compressed </a:t>
            </a:r>
            <a:r>
              <a:rPr lang="en-US" dirty="0"/>
              <a:t>as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odd</a:t>
            </a:r>
            <a:r>
              <a:rPr lang="en-US" dirty="0"/>
              <a:t>/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even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At the curve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≡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x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3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(mod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17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marL="630238" lvl="1" indent="0"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15</a:t>
            </a:r>
            <a:r>
              <a:rPr lang="en-US" dirty="0"/>
              <a:t>) ==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en-US" dirty="0"/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odd</a:t>
            </a:r>
            <a:r>
              <a:rPr lang="en-US" dirty="0"/>
              <a:t>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mod_sqrt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baseline="30000" dirty="0">
                <a:solidFill>
                  <a:schemeClr val="tx2">
                    <a:lumMod val="75000"/>
                  </a:schemeClr>
                </a:solidFill>
              </a:rPr>
              <a:t>3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17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 </a:t>
            </a:r>
            <a:r>
              <a:rPr lang="en-US" dirty="0"/>
              <a:t>==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y </a:t>
            </a:r>
            <a:r>
              <a:rPr lang="en-US" dirty="0"/>
              <a:t>||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17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y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E16EAD6-F63B-4AFE-B833-7786FEB72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Compressing the Public Key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4745AE7-DCAB-44DC-BD46-448A609C4719}"/>
              </a:ext>
            </a:extLst>
          </p:cNvPr>
          <p:cNvGrpSpPr/>
          <p:nvPr/>
        </p:nvGrpSpPr>
        <p:grpSpPr>
          <a:xfrm>
            <a:off x="6780212" y="1331674"/>
            <a:ext cx="4953000" cy="4992926"/>
            <a:chOff x="6399212" y="769643"/>
            <a:chExt cx="5206435" cy="56152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74C2811-C427-4233-A64B-82C106A2B4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-6243"/>
            <a:stretch/>
          </p:blipFill>
          <p:spPr>
            <a:xfrm>
              <a:off x="6399212" y="814544"/>
              <a:ext cx="5206435" cy="5570355"/>
            </a:xfrm>
            <a:prstGeom prst="roundRect">
              <a:avLst>
                <a:gd name="adj" fmla="val 756"/>
              </a:avLst>
            </a:prstGeom>
            <a:solidFill>
              <a:schemeClr val="tx1"/>
            </a:solidFill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832A00D-F825-43D5-B8A8-0873F6EECBF1}"/>
                </a:ext>
              </a:extLst>
            </p:cNvPr>
            <p:cNvSpPr/>
            <p:nvPr/>
          </p:nvSpPr>
          <p:spPr>
            <a:xfrm>
              <a:off x="6438445" y="769643"/>
              <a:ext cx="5127968" cy="5192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y</a:t>
              </a:r>
              <a:r>
                <a:rPr lang="en-US" baseline="30000" dirty="0">
                  <a:solidFill>
                    <a:schemeClr val="bg1"/>
                  </a:solidFill>
                </a:rPr>
                <a:t>2 </a:t>
              </a:r>
              <a:r>
                <a:rPr lang="en-US" b="1" dirty="0">
                  <a:solidFill>
                    <a:schemeClr val="bg1"/>
                  </a:solidFill>
                </a:rPr>
                <a:t>≡</a:t>
              </a:r>
              <a:r>
                <a:rPr lang="en-US" dirty="0">
                  <a:solidFill>
                    <a:schemeClr val="bg1"/>
                  </a:solidFill>
                </a:rPr>
                <a:t> x</a:t>
              </a:r>
              <a:r>
                <a:rPr lang="en-US" baseline="30000" dirty="0">
                  <a:solidFill>
                    <a:schemeClr val="bg1"/>
                  </a:solidFill>
                </a:rPr>
                <a:t>3 </a:t>
              </a:r>
              <a:r>
                <a:rPr lang="en-US" dirty="0">
                  <a:solidFill>
                    <a:schemeClr val="bg1"/>
                  </a:solidFill>
                </a:rPr>
                <a:t>+ </a:t>
              </a:r>
              <a:r>
                <a:rPr lang="en-US" b="1" i="1" dirty="0">
                  <a:solidFill>
                    <a:schemeClr val="bg1"/>
                  </a:solidFill>
                </a:rPr>
                <a:t>7</a:t>
              </a:r>
              <a:r>
                <a:rPr lang="en-US" dirty="0">
                  <a:solidFill>
                    <a:schemeClr val="bg1"/>
                  </a:solidFill>
                </a:rPr>
                <a:t> (mod </a:t>
              </a:r>
              <a:r>
                <a:rPr lang="en-US" b="1" dirty="0">
                  <a:solidFill>
                    <a:schemeClr val="bg1"/>
                  </a:solidFill>
                </a:rPr>
                <a:t>17</a:t>
              </a:r>
              <a:r>
                <a:rPr lang="en-US" dirty="0">
                  <a:solidFill>
                    <a:schemeClr val="bg1"/>
                  </a:solidFill>
                </a:rPr>
                <a:t>)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D0D11C2-7AA6-49C9-9BE4-717FFD1035F1}"/>
              </a:ext>
            </a:extLst>
          </p:cNvPr>
          <p:cNvSpPr/>
          <p:nvPr/>
        </p:nvSpPr>
        <p:spPr>
          <a:xfrm>
            <a:off x="9609340" y="1793339"/>
            <a:ext cx="228600" cy="4302661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5E05708-759C-4645-9416-D7C9F7ED71ED}"/>
              </a:ext>
            </a:extLst>
          </p:cNvPr>
          <p:cNvSpPr/>
          <p:nvPr/>
        </p:nvSpPr>
        <p:spPr>
          <a:xfrm>
            <a:off x="9571672" y="2133799"/>
            <a:ext cx="304800" cy="304800"/>
          </a:xfrm>
          <a:prstGeom prst="ellipse">
            <a:avLst/>
          </a:prstGeom>
          <a:solidFill>
            <a:srgbClr val="00206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FBB2E8E-4D56-4842-A147-DE265793E1DF}"/>
              </a:ext>
            </a:extLst>
          </p:cNvPr>
          <p:cNvSpPr/>
          <p:nvPr/>
        </p:nvSpPr>
        <p:spPr>
          <a:xfrm>
            <a:off x="9571672" y="5445046"/>
            <a:ext cx="304800" cy="304800"/>
          </a:xfrm>
          <a:prstGeom prst="ellipse">
            <a:avLst/>
          </a:prstGeom>
          <a:solidFill>
            <a:srgbClr val="00206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38173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19629</TotalTime>
  <Words>3246</Words>
  <Application>Microsoft Office PowerPoint</Application>
  <PresentationFormat>Custom</PresentationFormat>
  <Paragraphs>430</Paragraphs>
  <Slides>47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Calibri</vt:lpstr>
      <vt:lpstr>Cambria Math</vt:lpstr>
      <vt:lpstr>Consolas</vt:lpstr>
      <vt:lpstr>Wingdings</vt:lpstr>
      <vt:lpstr>Wingdings 2</vt:lpstr>
      <vt:lpstr>SoftUni 16x9</vt:lpstr>
      <vt:lpstr>Elliptic Curve Cryptography (ECC)</vt:lpstr>
      <vt:lpstr>Elliptic Curve Cryptography (ECC)</vt:lpstr>
      <vt:lpstr>Elliptic Curves over a Finite Fields</vt:lpstr>
      <vt:lpstr>Calculating Elliptic Curves over Finite Fields</vt:lpstr>
      <vt:lpstr>Exercise: Elliptic Curves over Finite Fields</vt:lpstr>
      <vt:lpstr>Multiply a Point Over an Elliptic Curve</vt:lpstr>
      <vt:lpstr>Example: Multiply Points Over Elliptic Curves</vt:lpstr>
      <vt:lpstr>Elliptic Curves Multiplication in Python</vt:lpstr>
      <vt:lpstr>Compressing the Public Key</vt:lpstr>
      <vt:lpstr>Compressing a Public Key in Python</vt:lpstr>
      <vt:lpstr>Compressing a Public Key in Python (2)</vt:lpstr>
      <vt:lpstr>ECC Parameters and secp256k1</vt:lpstr>
      <vt:lpstr>What is a Digital Signature?</vt:lpstr>
      <vt:lpstr>ECDSA: Sign Messages and Verify Signatures</vt:lpstr>
      <vt:lpstr>Example: ECDSA in Python – Sign a Message</vt:lpstr>
      <vt:lpstr>Example: ECDSA in Python – Verify a Signature</vt:lpstr>
      <vt:lpstr>ECDSA: Sign / Verify Signature </vt:lpstr>
      <vt:lpstr>Ethereum Addresses and secp256k1</vt:lpstr>
      <vt:lpstr>ECDSA, secp256k1 and Ethereum (2)</vt:lpstr>
      <vt:lpstr>Ethereum Key to Addresses – Example</vt:lpstr>
      <vt:lpstr>Verifying an Ethereum Signature</vt:lpstr>
      <vt:lpstr>Sign Message in Ethereum – Example</vt:lpstr>
      <vt:lpstr>Verify Message Signature in Etherscan</vt:lpstr>
      <vt:lpstr>Verify Ethereum Signature – Example</vt:lpstr>
      <vt:lpstr>EdDSA and Ed25519</vt:lpstr>
      <vt:lpstr>Example: Ed25519 in Python</vt:lpstr>
      <vt:lpstr>Exercises</vt:lpstr>
      <vt:lpstr>Blockchain Cryptography</vt:lpstr>
      <vt:lpstr>Public Blockchains and Cryptography</vt:lpstr>
      <vt:lpstr>Public / Private Keys, Wallets &amp; Blockchain</vt:lpstr>
      <vt:lpstr>ECC and Wallets: BIP32</vt:lpstr>
      <vt:lpstr>Generating an Ethereum Address</vt:lpstr>
      <vt:lpstr>Generating a Bitcoin Address</vt:lpstr>
      <vt:lpstr>Public Key  Bitcoin Address</vt:lpstr>
      <vt:lpstr>Generate Bitcoin Address in Python</vt:lpstr>
      <vt:lpstr>Generate Bitcoin Address in Python (2)</vt:lpstr>
      <vt:lpstr>Live Demo</vt:lpstr>
      <vt:lpstr>Exercises</vt:lpstr>
      <vt:lpstr>Merkle Tree</vt:lpstr>
      <vt:lpstr>Blockchain and Merkle Trees</vt:lpstr>
      <vt:lpstr>Post-Quantum Cryptography</vt:lpstr>
      <vt:lpstr>ECC Cryptography is Quantum Unsafe!</vt:lpstr>
      <vt:lpstr>Hashes are Quantum Safe</vt:lpstr>
      <vt:lpstr>Symmetric Ciphers are Quantum Safe</vt:lpstr>
      <vt:lpstr>Post-Quantum Cryptography</vt:lpstr>
      <vt:lpstr>Summary</vt:lpstr>
      <vt:lpstr>Blockchain Cryptography </vt:lpstr>
    </vt:vector>
  </TitlesOfParts>
  <Manager/>
  <Company>Academy School of Blockchain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 Cryptography</dc:title>
  <dc:subject>Blockchain Academy</dc:subject>
  <dc:creator>SoftUni</dc:creator>
  <cp:keywords>blockchain, training, course, academy</cp:keywords>
  <dc:description>Academy School of Blockchain: http://www.kingsland.academy</dc:description>
  <cp:lastModifiedBy>Svetlin Nakov</cp:lastModifiedBy>
  <cp:revision>941</cp:revision>
  <dcterms:created xsi:type="dcterms:W3CDTF">2014-01-02T17:00:34Z</dcterms:created>
  <dcterms:modified xsi:type="dcterms:W3CDTF">2018-08-27T12:25:46Z</dcterms:modified>
  <cp:category>blockchain, training, course, academy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